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5EF43F" w14:textId="77777777" w:rsidR="002602F5" w:rsidRPr="000834E4" w:rsidRDefault="002602F5" w:rsidP="002602F5">
      <w:pPr>
        <w:autoSpaceDE w:val="0"/>
        <w:autoSpaceDN w:val="0"/>
        <w:adjustRightInd w:val="0"/>
        <w:jc w:val="both"/>
        <w:rPr>
          <w:rFonts w:cs="Arial"/>
          <w:b/>
          <w:color w:val="000000"/>
          <w:sz w:val="28"/>
          <w:szCs w:val="20"/>
        </w:rPr>
      </w:pPr>
      <w:r w:rsidRPr="008F1D6D">
        <w:rPr>
          <w:rFonts w:cs="Arial"/>
          <w:b/>
          <w:color w:val="000000"/>
          <w:sz w:val="28"/>
          <w:szCs w:val="20"/>
        </w:rPr>
        <w:t>Eignungsanforderungen</w:t>
      </w:r>
    </w:p>
    <w:p w14:paraId="32398510" w14:textId="77777777" w:rsidR="000834E4" w:rsidRDefault="000834E4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4C7BA520" w14:textId="38372E86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>
        <w:rPr>
          <w:rFonts w:cs="Arial"/>
          <w:color w:val="000000"/>
          <w:szCs w:val="20"/>
        </w:rPr>
        <w:t>Zum Nachweis der t</w:t>
      </w:r>
      <w:r w:rsidRPr="009F26F1">
        <w:rPr>
          <w:rFonts w:cs="Arial"/>
          <w:color w:val="000000"/>
          <w:szCs w:val="20"/>
        </w:rPr>
        <w:t>echnische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und berufliche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sowie der </w:t>
      </w:r>
      <w:r w:rsidRPr="00C44F2F">
        <w:rPr>
          <w:rFonts w:cs="Arial"/>
          <w:color w:val="000000"/>
          <w:szCs w:val="20"/>
        </w:rPr>
        <w:t xml:space="preserve">wirtschaftlichen und finanziellen </w:t>
      </w:r>
      <w:r w:rsidRPr="009F26F1">
        <w:rPr>
          <w:rFonts w:cs="Arial"/>
          <w:color w:val="000000"/>
          <w:szCs w:val="20"/>
        </w:rPr>
        <w:t>Leistungsfähigkeit</w:t>
      </w:r>
      <w:r>
        <w:rPr>
          <w:rFonts w:cs="Arial"/>
          <w:color w:val="000000"/>
          <w:szCs w:val="20"/>
        </w:rPr>
        <w:t xml:space="preserve"> (Eignung) sind die</w:t>
      </w:r>
      <w:r w:rsidRPr="00DE15E6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>unten genannten</w:t>
      </w:r>
      <w:r w:rsidRPr="00DE15E6">
        <w:rPr>
          <w:rFonts w:cs="Arial"/>
          <w:color w:val="000000"/>
          <w:szCs w:val="20"/>
        </w:rPr>
        <w:t xml:space="preserve"> </w:t>
      </w:r>
      <w:r w:rsidR="00C44F2F" w:rsidRPr="00C44F2F">
        <w:rPr>
          <w:rFonts w:cs="Arial"/>
          <w:color w:val="000000"/>
          <w:szCs w:val="20"/>
        </w:rPr>
        <w:t>Erklärungen abzugeben</w:t>
      </w:r>
      <w:r>
        <w:rPr>
          <w:rFonts w:cs="Arial"/>
          <w:color w:val="000000"/>
          <w:szCs w:val="20"/>
        </w:rPr>
        <w:t xml:space="preserve">. Der Nachweis erfolgt </w:t>
      </w:r>
      <w:r w:rsidR="00C44F2F">
        <w:rPr>
          <w:rFonts w:cs="Arial"/>
          <w:color w:val="000000"/>
          <w:szCs w:val="20"/>
        </w:rPr>
        <w:t xml:space="preserve">grundsätzlich </w:t>
      </w:r>
      <w:r>
        <w:rPr>
          <w:rFonts w:cs="Arial"/>
          <w:color w:val="000000"/>
          <w:szCs w:val="20"/>
        </w:rPr>
        <w:t xml:space="preserve">in Form einer Eigenerklärung. </w:t>
      </w:r>
      <w:proofErr w:type="gramStart"/>
      <w:r>
        <w:rPr>
          <w:rFonts w:cs="Arial"/>
          <w:color w:val="000000"/>
          <w:szCs w:val="20"/>
        </w:rPr>
        <w:t>Darüber hinausgehend</w:t>
      </w:r>
      <w:proofErr w:type="gramEnd"/>
      <w:r>
        <w:rPr>
          <w:rFonts w:cs="Arial"/>
          <w:color w:val="000000"/>
          <w:szCs w:val="20"/>
        </w:rPr>
        <w:t xml:space="preserve"> einzureichende Nachweise werden gesondert aufgeführt.</w:t>
      </w:r>
    </w:p>
    <w:p w14:paraId="3E7AAD64" w14:textId="77777777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35BF0918" w14:textId="3005ACD8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 w:rsidRPr="002E1E0A">
        <w:rPr>
          <w:rFonts w:cs="Arial"/>
          <w:color w:val="000000"/>
          <w:szCs w:val="20"/>
        </w:rPr>
        <w:t xml:space="preserve">Für den Fall der </w:t>
      </w:r>
      <w:r w:rsidRPr="002E1E0A">
        <w:rPr>
          <w:rFonts w:cs="Arial"/>
          <w:b/>
          <w:color w:val="000000"/>
          <w:szCs w:val="20"/>
        </w:rPr>
        <w:t>Eignungsleihe bzw. der Beteiligung als Bietergemeinschaft</w:t>
      </w:r>
      <w:r w:rsidRPr="002E1E0A">
        <w:rPr>
          <w:rFonts w:cs="Arial"/>
          <w:color w:val="000000"/>
          <w:szCs w:val="20"/>
        </w:rPr>
        <w:t xml:space="preserve"> </w:t>
      </w:r>
      <w:r w:rsidR="00F01520">
        <w:rPr>
          <w:rFonts w:cs="Arial"/>
          <w:color w:val="000000"/>
          <w:szCs w:val="20"/>
        </w:rPr>
        <w:t>(vgl. Bewerbungs</w:t>
      </w:r>
      <w:r w:rsidR="00512218">
        <w:rPr>
          <w:rFonts w:cs="Arial"/>
          <w:color w:val="000000"/>
          <w:szCs w:val="20"/>
        </w:rPr>
        <w:t>-</w:t>
      </w:r>
      <w:r w:rsidR="00F01520">
        <w:rPr>
          <w:rFonts w:cs="Arial"/>
          <w:color w:val="000000"/>
          <w:szCs w:val="20"/>
        </w:rPr>
        <w:t xml:space="preserve">bedingungen) </w:t>
      </w:r>
      <w:r w:rsidRPr="002E1E0A">
        <w:rPr>
          <w:rFonts w:cs="Arial"/>
          <w:color w:val="000000"/>
          <w:szCs w:val="20"/>
        </w:rPr>
        <w:t>hat der Bieter</w:t>
      </w:r>
      <w:r w:rsidR="006A54D8">
        <w:rPr>
          <w:rFonts w:cs="Arial"/>
          <w:color w:val="000000"/>
          <w:szCs w:val="20"/>
        </w:rPr>
        <w:t>/Bewerber</w:t>
      </w:r>
      <w:r w:rsidRPr="002E1E0A">
        <w:rPr>
          <w:rFonts w:cs="Arial"/>
          <w:color w:val="000000"/>
          <w:szCs w:val="20"/>
        </w:rPr>
        <w:t xml:space="preserve"> bzw. der Vertreter der Bieter</w:t>
      </w:r>
      <w:r w:rsidR="006A54D8">
        <w:rPr>
          <w:rFonts w:cs="Arial"/>
          <w:color w:val="000000"/>
          <w:szCs w:val="20"/>
        </w:rPr>
        <w:t>-/Bewerber</w:t>
      </w:r>
      <w:r w:rsidRPr="002E1E0A">
        <w:rPr>
          <w:rFonts w:cs="Arial"/>
          <w:color w:val="000000"/>
          <w:szCs w:val="20"/>
        </w:rPr>
        <w:t xml:space="preserve">gemeinschaft die </w:t>
      </w:r>
      <w:r>
        <w:rPr>
          <w:rFonts w:cs="Arial"/>
          <w:color w:val="000000"/>
          <w:szCs w:val="20"/>
        </w:rPr>
        <w:t xml:space="preserve">geforderten Angaben </w:t>
      </w:r>
      <w:r w:rsidRPr="002E1E0A">
        <w:rPr>
          <w:rFonts w:cs="Arial"/>
          <w:color w:val="000000"/>
          <w:szCs w:val="20"/>
        </w:rPr>
        <w:t xml:space="preserve">für alle Beteiligten gemeinsam </w:t>
      </w:r>
      <w:r>
        <w:rPr>
          <w:rFonts w:cs="Arial"/>
          <w:color w:val="000000"/>
          <w:szCs w:val="20"/>
        </w:rPr>
        <w:t>abzugeben. Dabei ist</w:t>
      </w:r>
      <w:r w:rsidRPr="002E1E0A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stets </w:t>
      </w:r>
      <w:r w:rsidRPr="002E1E0A">
        <w:rPr>
          <w:rFonts w:cs="Arial"/>
          <w:color w:val="000000"/>
          <w:szCs w:val="20"/>
        </w:rPr>
        <w:t>kenntlich zu machen, welche Eignungsanforderung von welchem Unternehmen erfüllt wird</w:t>
      </w:r>
      <w:r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(</w:t>
      </w:r>
      <w:r>
        <w:rPr>
          <w:rFonts w:cs="Arial"/>
          <w:color w:val="000000"/>
          <w:szCs w:val="20"/>
        </w:rPr>
        <w:t>ggf. auch</w:t>
      </w:r>
      <w:r w:rsidRPr="002E1E0A">
        <w:rPr>
          <w:rFonts w:cs="Arial"/>
          <w:color w:val="000000"/>
          <w:szCs w:val="20"/>
        </w:rPr>
        <w:t xml:space="preserve"> in </w:t>
      </w:r>
      <w:r>
        <w:rPr>
          <w:rFonts w:cs="Arial"/>
          <w:color w:val="000000"/>
          <w:szCs w:val="20"/>
        </w:rPr>
        <w:t>zusätzlich einzureichenden</w:t>
      </w:r>
      <w:r w:rsidRPr="002E1E0A">
        <w:rPr>
          <w:rFonts w:cs="Arial"/>
          <w:color w:val="000000"/>
          <w:szCs w:val="20"/>
        </w:rPr>
        <w:t xml:space="preserve"> Nachweisen).</w:t>
      </w:r>
      <w:r w:rsidR="00F01520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 xml:space="preserve">Tabellen </w:t>
      </w:r>
      <w:r>
        <w:rPr>
          <w:rFonts w:cs="Arial"/>
          <w:color w:val="000000"/>
          <w:szCs w:val="20"/>
        </w:rPr>
        <w:t>sind</w:t>
      </w:r>
      <w:r w:rsidRPr="002E1E0A">
        <w:rPr>
          <w:rFonts w:cs="Arial"/>
          <w:color w:val="000000"/>
          <w:szCs w:val="20"/>
        </w:rPr>
        <w:t xml:space="preserve"> nach Bedarf zu duplizieren (</w:t>
      </w:r>
      <w:proofErr w:type="spellStart"/>
      <w:r w:rsidRPr="002E1E0A">
        <w:rPr>
          <w:rFonts w:cs="Arial"/>
          <w:color w:val="000000"/>
          <w:szCs w:val="20"/>
        </w:rPr>
        <w:t>copy</w:t>
      </w:r>
      <w:proofErr w:type="spellEnd"/>
      <w:r w:rsidRPr="002E1E0A">
        <w:rPr>
          <w:rFonts w:cs="Arial"/>
          <w:color w:val="000000"/>
          <w:szCs w:val="20"/>
        </w:rPr>
        <w:t>-and-paste) und das betreffende Unternehmen ist in der hierfür vorgesehenen Rubrik "Bieter/Bietergemeinschaftsmitglied/</w:t>
      </w:r>
      <w:r w:rsidR="00512218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Drittunternehmen" eindeutig zu benennen.</w:t>
      </w:r>
    </w:p>
    <w:p w14:paraId="10592170" w14:textId="77777777" w:rsidR="00FC14AE" w:rsidRPr="002E1E0A" w:rsidRDefault="00FC14AE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5F76D71A" w14:textId="5131F075" w:rsidR="002E1E0A" w:rsidRPr="005B4276" w:rsidRDefault="002E1E0A" w:rsidP="002E1E0A">
      <w:r w:rsidRPr="0042062B">
        <w:t xml:space="preserve">Die Angaben müssen insgesamt schlüssig und nachvollziehbar erkennen lassen, dass </w:t>
      </w:r>
      <w:r>
        <w:t>der Bieter / die Bietergemeinschaft</w:t>
      </w:r>
      <w:r w:rsidRPr="0042062B">
        <w:t xml:space="preserve"> zur Erbringung der ausgeschriebenen Leistung in der Lage</w:t>
      </w:r>
      <w:r w:rsidRPr="005B4276">
        <w:t xml:space="preserve"> ist.</w:t>
      </w:r>
    </w:p>
    <w:p w14:paraId="4884E360" w14:textId="77777777" w:rsidR="00616CC1" w:rsidRPr="002E1E0A" w:rsidRDefault="00616CC1" w:rsidP="002E1E0A"/>
    <w:p w14:paraId="1B96AB49" w14:textId="4C8C2FEF" w:rsidR="002E1E0A" w:rsidRPr="00AF60BF" w:rsidRDefault="002E1E0A" w:rsidP="002E1E0A">
      <w:pPr>
        <w:pStyle w:val="berschrift1"/>
      </w:pPr>
      <w:r w:rsidRPr="00AF60BF">
        <w:t xml:space="preserve">Eigenerklärung über die Gesamtumsätze, </w:t>
      </w:r>
      <w:r w:rsidR="00892A73">
        <w:t>die</w:t>
      </w:r>
      <w:r w:rsidR="00892A73" w:rsidRPr="00AF60BF">
        <w:t xml:space="preserve"> </w:t>
      </w:r>
      <w:r w:rsidRPr="00AF60BF">
        <w:t>Ums</w:t>
      </w:r>
      <w:r w:rsidR="00892A73">
        <w:t>ä</w:t>
      </w:r>
      <w:r w:rsidRPr="00AF60BF">
        <w:t>tz</w:t>
      </w:r>
      <w:r w:rsidR="00892A73">
        <w:t>e</w:t>
      </w:r>
      <w:r w:rsidRPr="00AF60BF">
        <w:t xml:space="preserve"> bezogen auf vergleichbare Leistungen und die Mitarbeiterzahlen</w:t>
      </w:r>
    </w:p>
    <w:p w14:paraId="71890B28" w14:textId="63E41889" w:rsidR="002E1E0A" w:rsidRPr="00834EDE" w:rsidRDefault="002E1E0A" w:rsidP="002E1E0A">
      <w:pPr>
        <w:pStyle w:val="Text"/>
        <w:rPr>
          <w:rFonts w:cs="Arial"/>
          <w:bCs/>
          <w:spacing w:val="-2"/>
        </w:rPr>
      </w:pPr>
      <w:r>
        <w:t>Eigene</w:t>
      </w:r>
      <w:r w:rsidRPr="00B37CE8">
        <w:t>rklärung</w:t>
      </w:r>
      <w:r w:rsidR="0049400C">
        <w:t xml:space="preserve"> betreffend die</w:t>
      </w:r>
      <w:r w:rsidR="00FC20D2">
        <w:t xml:space="preserve"> </w:t>
      </w:r>
      <w:r w:rsidR="0049400C" w:rsidRPr="0049400C">
        <w:t xml:space="preserve">letzten drei abgeschlossenen Geschäftsjahre </w:t>
      </w:r>
      <w:r w:rsidRPr="00B37CE8">
        <w:t xml:space="preserve">über die Gesamtumsätze, </w:t>
      </w:r>
      <w:r w:rsidR="0049400C">
        <w:t>über die</w:t>
      </w:r>
      <w:r w:rsidR="0049400C" w:rsidRPr="00B37CE8">
        <w:t xml:space="preserve"> </w:t>
      </w:r>
      <w:r w:rsidRPr="00B37CE8">
        <w:t xml:space="preserve">Umsätze bezogen auf vergleichbare Leistungen </w:t>
      </w:r>
      <w:r w:rsidR="00F617F3">
        <w:t>(</w:t>
      </w:r>
      <w:r w:rsidRPr="00B37CE8">
        <w:t xml:space="preserve">hier: </w:t>
      </w:r>
      <w:r w:rsidR="009F0E54">
        <w:t>Reisebürodienstleistungen in Zusammenarbeit mit einer OBE</w:t>
      </w:r>
      <w:r w:rsidR="00F617F3" w:rsidRPr="00CA7481">
        <w:t>)</w:t>
      </w:r>
      <w:r>
        <w:t xml:space="preserve"> </w:t>
      </w:r>
      <w:r w:rsidRPr="00B37CE8">
        <w:t xml:space="preserve">und </w:t>
      </w:r>
      <w:r w:rsidR="0049400C">
        <w:t>über die</w:t>
      </w:r>
      <w:r w:rsidR="00892A73">
        <w:t xml:space="preserve"> </w:t>
      </w:r>
      <w:r w:rsidR="00F617F3">
        <w:t>durchschnittlichen</w:t>
      </w:r>
      <w:r w:rsidR="00AE263F">
        <w:t xml:space="preserve"> jährlichen</w:t>
      </w:r>
      <w:r w:rsidR="00F617F3">
        <w:t xml:space="preserve"> </w:t>
      </w:r>
      <w:r w:rsidR="00751123">
        <w:t xml:space="preserve">festangestellten </w:t>
      </w:r>
      <w:r w:rsidRPr="00B37CE8">
        <w:t>Mitarbeiterzahlen.</w:t>
      </w:r>
      <w:r w:rsidR="00892A73">
        <w:t xml:space="preserve"> </w:t>
      </w:r>
      <w:r w:rsidRPr="00B37CE8">
        <w:t xml:space="preserve"> </w:t>
      </w:r>
    </w:p>
    <w:tbl>
      <w:tblPr>
        <w:tblStyle w:val="Tabellenraster"/>
        <w:tblW w:w="5003" w:type="pct"/>
        <w:tblBorders>
          <w:top w:val="single" w:sz="4" w:space="0" w:color="ACACAC"/>
          <w:left w:val="single" w:sz="4" w:space="0" w:color="ACACAC"/>
          <w:bottom w:val="single" w:sz="4" w:space="0" w:color="ACACAC"/>
          <w:right w:val="single" w:sz="4" w:space="0" w:color="ACACAC"/>
          <w:insideH w:val="single" w:sz="4" w:space="0" w:color="ACACAC"/>
          <w:insideV w:val="single" w:sz="4" w:space="0" w:color="ACACAC"/>
        </w:tblBorders>
        <w:shd w:val="clear" w:color="auto" w:fill="FFFFFF" w:themeFill="background1"/>
        <w:tblLook w:val="04A0" w:firstRow="1" w:lastRow="0" w:firstColumn="1" w:lastColumn="0" w:noHBand="0" w:noVBand="1"/>
      </w:tblPr>
      <w:tblGrid>
        <w:gridCol w:w="2262"/>
        <w:gridCol w:w="2267"/>
        <w:gridCol w:w="2268"/>
        <w:gridCol w:w="2268"/>
      </w:tblGrid>
      <w:tr w:rsidR="00495AB1" w:rsidRPr="00996955" w14:paraId="5F58115A" w14:textId="77777777" w:rsidTr="002602F5">
        <w:tc>
          <w:tcPr>
            <w:tcW w:w="1205" w:type="pct"/>
            <w:shd w:val="clear" w:color="auto" w:fill="FFFFFF" w:themeFill="background1"/>
            <w:vAlign w:val="center"/>
          </w:tcPr>
          <w:p w14:paraId="7170F228" w14:textId="20792F8D" w:rsidR="002E1E0A" w:rsidRPr="00AC77A1" w:rsidRDefault="002E1E0A" w:rsidP="002E1E0A">
            <w:pPr>
              <w:pStyle w:val="TextTabelle8"/>
            </w:pPr>
            <w:r w:rsidRPr="002E1E0A">
              <w:t>Bieter/</w:t>
            </w:r>
            <w:r>
              <w:br/>
            </w:r>
            <w:r w:rsidRPr="002E1E0A">
              <w:t>Bietergemeinschaft</w:t>
            </w:r>
            <w:r w:rsidR="0030191D">
              <w:t>s</w:t>
            </w:r>
            <w:r>
              <w:t>mitglied</w:t>
            </w:r>
            <w:r w:rsidRPr="002E1E0A">
              <w:t>/</w:t>
            </w:r>
            <w:r>
              <w:br/>
            </w:r>
            <w:r w:rsidRPr="002E1E0A">
              <w:t>Drittunternehmen:</w:t>
            </w:r>
          </w:p>
        </w:tc>
        <w:tc>
          <w:tcPr>
            <w:tcW w:w="3795" w:type="pct"/>
            <w:gridSpan w:val="3"/>
            <w:shd w:val="clear" w:color="auto" w:fill="D9D9D9" w:themeFill="background1" w:themeFillShade="D9"/>
            <w:vAlign w:val="center"/>
          </w:tcPr>
          <w:p w14:paraId="34E8BAEE" w14:textId="77777777" w:rsidR="002E1E0A" w:rsidRPr="00B37CE8" w:rsidRDefault="002E1E0A" w:rsidP="004F30FB">
            <w:pPr>
              <w:jc w:val="center"/>
              <w:rPr>
                <w:rFonts w:cs="Arial"/>
                <w:szCs w:val="20"/>
              </w:rPr>
            </w:pPr>
          </w:p>
        </w:tc>
      </w:tr>
      <w:tr w:rsidR="002E1E0A" w:rsidRPr="00996955" w14:paraId="22783FAB" w14:textId="77777777" w:rsidTr="002602F5">
        <w:trPr>
          <w:trHeight w:val="696"/>
        </w:trPr>
        <w:tc>
          <w:tcPr>
            <w:tcW w:w="1205" w:type="pct"/>
            <w:shd w:val="clear" w:color="auto" w:fill="FFFFFF" w:themeFill="background1"/>
            <w:vAlign w:val="center"/>
          </w:tcPr>
          <w:p w14:paraId="23CCFAB2" w14:textId="77777777" w:rsidR="002E1E0A" w:rsidRPr="00B37CE8" w:rsidRDefault="002E1E0A" w:rsidP="002E1E0A">
            <w:pPr>
              <w:pStyle w:val="TextTabellen"/>
              <w:jc w:val="center"/>
            </w:pPr>
            <w:r w:rsidRPr="00AC77A1">
              <w:t>Geschäftsjahr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06FA3025" w14:textId="77777777" w:rsidR="002E1E0A" w:rsidRDefault="002E1E0A" w:rsidP="002E1E0A">
            <w:pPr>
              <w:pStyle w:val="TextTabellen"/>
              <w:jc w:val="center"/>
            </w:pPr>
            <w:r w:rsidRPr="00B37CE8">
              <w:t>Umsatz bezoge</w:t>
            </w:r>
            <w:r>
              <w:t>n auf vergleichbare Leistungen</w:t>
            </w:r>
            <w:r w:rsidRPr="00B37CE8">
              <w:t xml:space="preserve"> </w:t>
            </w:r>
            <w:r>
              <w:t>(s.o.)</w:t>
            </w:r>
          </w:p>
          <w:p w14:paraId="09BA416E" w14:textId="5C9E567C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t>netto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227512E7" w14:textId="77777777" w:rsidR="002E1E0A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Gesamtumsatz</w:t>
            </w:r>
          </w:p>
          <w:p w14:paraId="496CC65E" w14:textId="77EABF29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netto</w:t>
            </w:r>
          </w:p>
        </w:tc>
        <w:tc>
          <w:tcPr>
            <w:tcW w:w="1266" w:type="pct"/>
            <w:shd w:val="clear" w:color="auto" w:fill="FFFFFF" w:themeFill="background1"/>
            <w:vAlign w:val="center"/>
          </w:tcPr>
          <w:p w14:paraId="6D02E0D5" w14:textId="77606A65" w:rsidR="002E1E0A" w:rsidRPr="00B37CE8" w:rsidRDefault="00751123" w:rsidP="002E1E0A">
            <w:pPr>
              <w:pStyle w:val="TextTabellen"/>
              <w:jc w:val="center"/>
              <w:rPr>
                <w:rFonts w:cs="Arial"/>
              </w:rPr>
            </w:pPr>
            <w:r>
              <w:rPr>
                <w:rFonts w:cs="Arial"/>
              </w:rPr>
              <w:t xml:space="preserve">festangestellte </w:t>
            </w:r>
            <w:r w:rsidR="002E1E0A" w:rsidRPr="00B37CE8">
              <w:rPr>
                <w:rFonts w:cs="Arial"/>
              </w:rPr>
              <w:t>Mitarbeiteranzahl</w:t>
            </w:r>
          </w:p>
        </w:tc>
      </w:tr>
      <w:tr w:rsidR="002E1E0A" w:rsidRPr="00996955" w14:paraId="506BCBD2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4232F26A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5C19C1A4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5C5ED11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3C883526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71DE0671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3DE3835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2074D2A9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AE0D06C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DA87003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34B345E8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0AC0510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61AD1C7D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87E035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552CDEF" w14:textId="77777777" w:rsidR="002E1E0A" w:rsidRPr="002E1E0A" w:rsidRDefault="002E1E0A" w:rsidP="002E1E0A">
            <w:pPr>
              <w:pStyle w:val="Text"/>
              <w:jc w:val="center"/>
            </w:pPr>
          </w:p>
        </w:tc>
      </w:tr>
    </w:tbl>
    <w:p w14:paraId="65E99778" w14:textId="77777777" w:rsidR="00203876" w:rsidRDefault="00203876" w:rsidP="002E1E0A">
      <w:pPr>
        <w:pStyle w:val="Text"/>
      </w:pPr>
    </w:p>
    <w:p w14:paraId="000508D3" w14:textId="77777777" w:rsidR="0030191D" w:rsidRDefault="0030191D" w:rsidP="002E1E0A">
      <w:pPr>
        <w:pStyle w:val="Text"/>
      </w:pPr>
    </w:p>
    <w:p w14:paraId="32C49D4A" w14:textId="77777777" w:rsidR="0030191D" w:rsidRDefault="0030191D" w:rsidP="002E1E0A">
      <w:pPr>
        <w:pStyle w:val="Text"/>
      </w:pPr>
    </w:p>
    <w:p w14:paraId="5616BD43" w14:textId="77777777" w:rsidR="0030191D" w:rsidRDefault="0030191D" w:rsidP="002E1E0A">
      <w:pPr>
        <w:pStyle w:val="Text"/>
      </w:pPr>
    </w:p>
    <w:p w14:paraId="6536B26B" w14:textId="77777777" w:rsidR="0030191D" w:rsidRDefault="0030191D" w:rsidP="002E1E0A">
      <w:pPr>
        <w:pStyle w:val="Text"/>
      </w:pPr>
    </w:p>
    <w:p w14:paraId="27FE20FB" w14:textId="77777777" w:rsidR="0030191D" w:rsidRPr="002E1E0A" w:rsidRDefault="0030191D" w:rsidP="002E1E0A">
      <w:pPr>
        <w:pStyle w:val="Text"/>
      </w:pPr>
    </w:p>
    <w:p w14:paraId="4B457D28" w14:textId="77777777" w:rsidR="002602F5" w:rsidRPr="00CA7481" w:rsidRDefault="002602F5" w:rsidP="002602F5">
      <w:pPr>
        <w:pStyle w:val="berschrift1"/>
      </w:pPr>
      <w:r w:rsidRPr="00CA7481">
        <w:lastRenderedPageBreak/>
        <w:t>Erklärung über die Geschäftstätigkeit des Unternehmens</w:t>
      </w:r>
    </w:p>
    <w:p w14:paraId="43DF4F62" w14:textId="24580BB6" w:rsidR="002602F5" w:rsidRPr="00E362BD" w:rsidRDefault="002602F5" w:rsidP="002602F5">
      <w:pPr>
        <w:spacing w:line="312" w:lineRule="auto"/>
        <w:rPr>
          <w:rFonts w:cs="Arial"/>
          <w:bCs/>
          <w:spacing w:val="-2"/>
        </w:rPr>
      </w:pPr>
      <w:r w:rsidRPr="00E362BD">
        <w:rPr>
          <w:rFonts w:cs="Arial"/>
          <w:bCs/>
          <w:spacing w:val="-2"/>
        </w:rPr>
        <w:t xml:space="preserve">Mindestanforderung an die Eignung ist eine seit </w:t>
      </w:r>
      <w:r w:rsidRPr="0030191D">
        <w:rPr>
          <w:rFonts w:cs="Arial"/>
          <w:bCs/>
          <w:spacing w:val="-2"/>
        </w:rPr>
        <w:t>mind. 36 Monaten</w:t>
      </w:r>
      <w:r w:rsidRPr="00E362BD">
        <w:rPr>
          <w:rFonts w:cs="Arial"/>
          <w:bCs/>
          <w:spacing w:val="-2"/>
        </w:rPr>
        <w:t xml:space="preserve"> bestehende Geschäftstätigkeit </w:t>
      </w:r>
      <w:r>
        <w:rPr>
          <w:rFonts w:cs="Arial"/>
          <w:bCs/>
          <w:spacing w:val="-2"/>
        </w:rPr>
        <w:t xml:space="preserve">im Tätigkeitsbereich des </w:t>
      </w:r>
      <w:r w:rsidRPr="00CA7481">
        <w:rPr>
          <w:rFonts w:cs="Arial"/>
          <w:bCs/>
          <w:spacing w:val="-2"/>
        </w:rPr>
        <w:t>Auftrags</w:t>
      </w:r>
      <w:r w:rsidR="00751123">
        <w:rPr>
          <w:rFonts w:cs="Arial"/>
          <w:bCs/>
          <w:spacing w:val="-2"/>
        </w:rPr>
        <w:t>gegenstandes</w:t>
      </w:r>
      <w:r w:rsidRPr="00CA7481">
        <w:rPr>
          <w:rFonts w:cs="Arial"/>
          <w:bCs/>
          <w:spacing w:val="-2"/>
        </w:rPr>
        <w:t xml:space="preserve"> (</w:t>
      </w:r>
      <w:r w:rsidR="009F0E54">
        <w:t>Reisebürodienstleistungen in Zusammenarbeit mit einer OBE</w:t>
      </w:r>
      <w:r w:rsidRPr="00CA7481">
        <w:rPr>
          <w:rFonts w:cs="Arial"/>
          <w:bCs/>
          <w:spacing w:val="-2"/>
        </w:rPr>
        <w:t>). Im</w:t>
      </w:r>
      <w:r w:rsidRPr="00E362BD">
        <w:rPr>
          <w:rFonts w:cs="Arial"/>
          <w:bCs/>
          <w:spacing w:val="-2"/>
        </w:rPr>
        <w:t xml:space="preserve"> Falle der Nichterfüllung dieser Mindestanforderung erfolgt zwingend ein Angebotsausschluss.</w:t>
      </w:r>
    </w:p>
    <w:p w14:paraId="7EBE0A74" w14:textId="77777777" w:rsidR="0030191D" w:rsidRPr="00E362BD" w:rsidRDefault="0030191D" w:rsidP="002602F5">
      <w:pPr>
        <w:spacing w:line="312" w:lineRule="auto"/>
        <w:rPr>
          <w:rFonts w:cs="Arial"/>
          <w:bCs/>
          <w:spacing w:val="-2"/>
        </w:rPr>
      </w:pPr>
    </w:p>
    <w:p w14:paraId="236A293C" w14:textId="63E99526" w:rsidR="002602F5" w:rsidRPr="00E362BD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cs="Arial"/>
          <w:bCs/>
          <w:spacing w:val="-2"/>
        </w:rPr>
      </w:pPr>
      <w:r w:rsidRPr="00E362BD">
        <w:rPr>
          <w:rFonts w:cs="Arial"/>
          <w:bCs/>
          <w:spacing w:val="-2"/>
        </w:rPr>
        <w:t xml:space="preserve">Wir erklären, dass unser Unternehmen zum Zeitpunkt des Ablaufs der Angebotsfrist über eine seit mind. 36 Monaten bestehende Geschäftstätigkeit </w:t>
      </w:r>
      <w:r>
        <w:rPr>
          <w:rFonts w:cs="Arial"/>
          <w:bCs/>
          <w:spacing w:val="-2"/>
        </w:rPr>
        <w:t>im Tätigkeitsbereich des Auftrags</w:t>
      </w:r>
      <w:r w:rsidR="00751123">
        <w:rPr>
          <w:rFonts w:cs="Arial"/>
          <w:bCs/>
          <w:spacing w:val="-2"/>
        </w:rPr>
        <w:t>gegenstands (</w:t>
      </w:r>
      <w:r w:rsidR="007E170D">
        <w:rPr>
          <w:rFonts w:cs="Arial"/>
          <w:bCs/>
          <w:spacing w:val="-2"/>
        </w:rPr>
        <w:t xml:space="preserve">Fulfillment für eine </w:t>
      </w:r>
      <w:r w:rsidR="00751123">
        <w:rPr>
          <w:rFonts w:cs="Arial"/>
          <w:bCs/>
          <w:spacing w:val="-2"/>
        </w:rPr>
        <w:t>Online Booking Engine)</w:t>
      </w:r>
      <w:r w:rsidRPr="00E362BD">
        <w:rPr>
          <w:rFonts w:cs="Arial"/>
          <w:bCs/>
          <w:spacing w:val="-2"/>
        </w:rPr>
        <w:t xml:space="preserve"> verfügt:</w:t>
      </w:r>
    </w:p>
    <w:p w14:paraId="3ABC99A5" w14:textId="77777777" w:rsidR="002602F5" w:rsidRPr="007F27D5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ascii="AvantGarde halb fett" w:hAnsi="AvantGarde halb fett"/>
          <w:bCs/>
          <w:spacing w:val="-2"/>
        </w:rPr>
      </w:pPr>
    </w:p>
    <w:p w14:paraId="705F2747" w14:textId="77777777" w:rsidR="002602F5" w:rsidRPr="00B66557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cs="Arial"/>
          <w:bCs/>
          <w:iCs/>
          <w:sz w:val="22"/>
        </w:rPr>
      </w:pPr>
      <w:r w:rsidRPr="00426E93">
        <w:rPr>
          <w:rFonts w:cs="Arial"/>
          <w:b/>
          <w:sz w:val="18"/>
          <w:szCs w:val="18"/>
        </w:rPr>
        <w:fldChar w:fldCharType="begin">
          <w:ffData>
            <w:name w:val=""/>
            <w:enabled/>
            <w:calcOnExit w:val="0"/>
            <w:checkBox>
              <w:size w:val="30"/>
              <w:default w:val="0"/>
            </w:checkBox>
          </w:ffData>
        </w:fldChar>
      </w:r>
      <w:r w:rsidRPr="00426E93">
        <w:rPr>
          <w:rFonts w:cs="Arial"/>
          <w:b/>
          <w:sz w:val="18"/>
          <w:szCs w:val="18"/>
        </w:rPr>
        <w:instrText xml:space="preserve"> FORMCHECKBOX </w:instrText>
      </w:r>
      <w:r w:rsidRPr="00426E93">
        <w:rPr>
          <w:rFonts w:cs="Arial"/>
          <w:b/>
          <w:sz w:val="18"/>
          <w:szCs w:val="18"/>
        </w:rPr>
      </w:r>
      <w:r w:rsidRPr="00426E93">
        <w:rPr>
          <w:rFonts w:cs="Arial"/>
          <w:b/>
          <w:sz w:val="18"/>
          <w:szCs w:val="18"/>
        </w:rPr>
        <w:fldChar w:fldCharType="separate"/>
      </w:r>
      <w:r w:rsidRPr="00426E93">
        <w:rPr>
          <w:rFonts w:cs="Arial"/>
          <w:b/>
          <w:sz w:val="18"/>
          <w:szCs w:val="18"/>
        </w:rPr>
        <w:fldChar w:fldCharType="end"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b/>
          <w:sz w:val="18"/>
          <w:szCs w:val="18"/>
        </w:rPr>
        <w:t>Ja</w:t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b/>
          <w:sz w:val="18"/>
          <w:szCs w:val="18"/>
        </w:rPr>
        <w:fldChar w:fldCharType="begin">
          <w:ffData>
            <w:name w:val=""/>
            <w:enabled/>
            <w:calcOnExit w:val="0"/>
            <w:checkBox>
              <w:size w:val="30"/>
              <w:default w:val="0"/>
            </w:checkBox>
          </w:ffData>
        </w:fldChar>
      </w:r>
      <w:r w:rsidRPr="00426E93">
        <w:rPr>
          <w:rFonts w:cs="Arial"/>
          <w:b/>
          <w:sz w:val="18"/>
          <w:szCs w:val="18"/>
        </w:rPr>
        <w:instrText xml:space="preserve"> FORMCHECKBOX </w:instrText>
      </w:r>
      <w:r w:rsidRPr="00426E93">
        <w:rPr>
          <w:rFonts w:cs="Arial"/>
          <w:b/>
          <w:sz w:val="18"/>
          <w:szCs w:val="18"/>
        </w:rPr>
      </w:r>
      <w:r w:rsidRPr="00426E93">
        <w:rPr>
          <w:rFonts w:cs="Arial"/>
          <w:b/>
          <w:sz w:val="18"/>
          <w:szCs w:val="18"/>
        </w:rPr>
        <w:fldChar w:fldCharType="separate"/>
      </w:r>
      <w:r w:rsidRPr="00426E93">
        <w:rPr>
          <w:rFonts w:cs="Arial"/>
          <w:b/>
          <w:sz w:val="18"/>
          <w:szCs w:val="18"/>
        </w:rPr>
        <w:fldChar w:fldCharType="end"/>
      </w:r>
      <w:r>
        <w:rPr>
          <w:rFonts w:cs="Arial"/>
          <w:b/>
          <w:sz w:val="18"/>
          <w:szCs w:val="18"/>
        </w:rPr>
        <w:tab/>
        <w:t>Nein</w:t>
      </w:r>
      <w:bookmarkStart w:id="0" w:name="_Toc380776694"/>
      <w:bookmarkStart w:id="1" w:name="_Toc380776695"/>
      <w:bookmarkStart w:id="2" w:name="_Toc380776696"/>
      <w:bookmarkEnd w:id="0"/>
      <w:bookmarkEnd w:id="1"/>
      <w:bookmarkEnd w:id="2"/>
    </w:p>
    <w:p w14:paraId="1B67A99C" w14:textId="77777777" w:rsidR="00203876" w:rsidRPr="00FF584C" w:rsidRDefault="00203876" w:rsidP="00616CC1">
      <w:pPr>
        <w:autoSpaceDE w:val="0"/>
        <w:autoSpaceDN w:val="0"/>
        <w:adjustRightInd w:val="0"/>
        <w:rPr>
          <w:rFonts w:cs="Arial"/>
          <w:bCs/>
          <w:spacing w:val="-2"/>
          <w:szCs w:val="20"/>
        </w:rPr>
      </w:pPr>
    </w:p>
    <w:p w14:paraId="11E2EA96" w14:textId="239CB45B" w:rsidR="002E1E0A" w:rsidRPr="00AF60BF" w:rsidRDefault="002E1E0A" w:rsidP="00495AB1">
      <w:pPr>
        <w:pStyle w:val="berschrift1"/>
      </w:pPr>
      <w:bookmarkStart w:id="3" w:name="_Hlk207358180"/>
      <w:r>
        <w:t>Referenzen</w:t>
      </w:r>
    </w:p>
    <w:bookmarkEnd w:id="3"/>
    <w:p w14:paraId="7D928D09" w14:textId="2CD27D91" w:rsidR="00495AB1" w:rsidRPr="00DE15E6" w:rsidRDefault="00495AB1" w:rsidP="00495AB1">
      <w:pPr>
        <w:pStyle w:val="Text"/>
      </w:pPr>
      <w:r w:rsidRPr="00DE15E6">
        <w:t xml:space="preserve">Der </w:t>
      </w:r>
      <w:r w:rsidR="006A54D8">
        <w:t>Bieter</w:t>
      </w:r>
      <w:r w:rsidRPr="00DE15E6">
        <w:t xml:space="preserve"> hat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751123">
        <w:rPr>
          <w:b/>
          <w:bCs/>
          <w:u w:val="single"/>
        </w:rPr>
        <w:t xml:space="preserve">mindestens </w:t>
      </w:r>
      <w:r w:rsidR="00394CCB" w:rsidRPr="00751123">
        <w:rPr>
          <w:b/>
          <w:bCs/>
          <w:u w:val="single"/>
        </w:rPr>
        <w:t>2</w:t>
      </w:r>
      <w:r w:rsidRPr="00751123">
        <w:rPr>
          <w:b/>
          <w:bCs/>
          <w:u w:val="single"/>
        </w:rPr>
        <w:t xml:space="preserve"> Referenzen</w:t>
      </w:r>
      <w:r w:rsidRPr="00DE15E6">
        <w:t xml:space="preserve"> über </w:t>
      </w:r>
      <w:r w:rsidRPr="00751123">
        <w:rPr>
          <w:b/>
          <w:bCs/>
          <w:u w:val="single"/>
        </w:rPr>
        <w:t>in den letzten</w:t>
      </w:r>
      <w:r w:rsidRPr="00DE15E6">
        <w:t xml:space="preserve"> </w:t>
      </w:r>
      <w:r w:rsidR="009F0E54">
        <w:rPr>
          <w:b/>
          <w:bCs/>
          <w:u w:val="single"/>
        </w:rPr>
        <w:t xml:space="preserve">drei </w:t>
      </w:r>
      <w:r w:rsidRPr="00751123">
        <w:rPr>
          <w:b/>
          <w:bCs/>
          <w:u w:val="single"/>
        </w:rPr>
        <w:t>Jahren</w:t>
      </w:r>
      <w:r w:rsidRPr="00DE15E6">
        <w:t xml:space="preserve">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  <w:r w:rsidR="00C23B06">
        <w:t xml:space="preserve"> </w:t>
      </w:r>
      <w:r w:rsidR="00C23B06">
        <w:rPr>
          <w:rFonts w:cs="Arial"/>
          <w:color w:val="000000"/>
        </w:rPr>
        <w:t xml:space="preserve">Eine Vergleichbarkeit ist </w:t>
      </w:r>
      <w:r w:rsidR="00026BC6">
        <w:rPr>
          <w:rFonts w:cs="Arial"/>
          <w:color w:val="000000"/>
        </w:rPr>
        <w:t xml:space="preserve">sowohl </w:t>
      </w:r>
      <w:r w:rsidR="00C23B06">
        <w:rPr>
          <w:rFonts w:cs="Arial"/>
          <w:color w:val="000000"/>
        </w:rPr>
        <w:t>gegeben, wenn das Fulfillment bisher offline erfolgte</w:t>
      </w:r>
      <w:r w:rsidR="00026BC6">
        <w:rPr>
          <w:rFonts w:cs="Arial"/>
          <w:color w:val="000000"/>
        </w:rPr>
        <w:t xml:space="preserve"> als auch online über </w:t>
      </w:r>
      <w:r w:rsidR="00235740">
        <w:rPr>
          <w:rFonts w:cs="Arial"/>
          <w:color w:val="000000"/>
        </w:rPr>
        <w:t>eine</w:t>
      </w:r>
      <w:r w:rsidR="00026BC6">
        <w:rPr>
          <w:rFonts w:cs="Arial"/>
          <w:color w:val="000000"/>
        </w:rPr>
        <w:t xml:space="preserve"> OBE.</w:t>
      </w:r>
    </w:p>
    <w:p w14:paraId="7A399BC2" w14:textId="210F2540" w:rsidR="00495AB1" w:rsidRDefault="00495AB1" w:rsidP="00495AB1">
      <w:pPr>
        <w:pStyle w:val="Text"/>
      </w:pPr>
      <w:r w:rsidRPr="00DE15E6">
        <w:t xml:space="preserve">Art, Umfang und Schwierigkeitsgrad sind vergleichbar, wenn </w:t>
      </w:r>
      <w:r>
        <w:t>d</w:t>
      </w:r>
      <w:r w:rsidR="00971F68">
        <w:t>ie</w:t>
      </w:r>
      <w:r>
        <w:t xml:space="preserve"> </w:t>
      </w:r>
      <w:r w:rsidR="00FB535C">
        <w:t>referenzgebende</w:t>
      </w:r>
      <w:r w:rsidR="00971F68">
        <w:t>n</w:t>
      </w:r>
      <w:r w:rsidR="00FB535C">
        <w:t xml:space="preserve"> </w:t>
      </w:r>
      <w:r>
        <w:t>Auftr</w:t>
      </w:r>
      <w:r w:rsidR="00971F68">
        <w:t>ä</w:t>
      </w:r>
      <w:r>
        <w:t>g</w:t>
      </w:r>
      <w:r w:rsidR="00971F68">
        <w:t>e</w:t>
      </w:r>
      <w:r>
        <w:t xml:space="preserve"> folgende Leistungen enthalten </w:t>
      </w:r>
      <w:r w:rsidRPr="00495AB1">
        <w:t>hat</w:t>
      </w:r>
      <w:r w:rsidR="00283E11">
        <w:t xml:space="preserve"> (</w:t>
      </w:r>
      <w:r w:rsidR="00283E11" w:rsidRPr="00283E11">
        <w:rPr>
          <w:b/>
          <w:bCs/>
        </w:rPr>
        <w:t>Mindestanforderungen</w:t>
      </w:r>
      <w:r w:rsidR="00283E11">
        <w:t>):</w:t>
      </w:r>
    </w:p>
    <w:p w14:paraId="4CACF2AF" w14:textId="53381648" w:rsidR="00894E21" w:rsidRPr="00894E21" w:rsidRDefault="00FB535C" w:rsidP="00894E21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>
        <w:rPr>
          <w:rFonts w:cs="Arial"/>
          <w:color w:val="000000"/>
        </w:rPr>
        <w:t xml:space="preserve">1. </w:t>
      </w:r>
      <w:r w:rsidR="009F0E54" w:rsidRPr="009F0E54">
        <w:rPr>
          <w:rFonts w:cs="Arial"/>
          <w:color w:val="000000"/>
        </w:rPr>
        <w:t xml:space="preserve">Erbringung </w:t>
      </w:r>
      <w:r w:rsidR="004A72E5" w:rsidRPr="00894E21">
        <w:rPr>
          <w:rFonts w:cs="Arial"/>
          <w:color w:val="000000"/>
        </w:rPr>
        <w:t>innerdeutsche</w:t>
      </w:r>
      <w:r w:rsidR="00FE5053">
        <w:rPr>
          <w:rFonts w:cs="Arial"/>
          <w:color w:val="000000"/>
        </w:rPr>
        <w:t>r</w:t>
      </w:r>
      <w:r w:rsidR="004A72E5" w:rsidRPr="00894E21">
        <w:rPr>
          <w:rFonts w:cs="Arial"/>
          <w:color w:val="000000"/>
        </w:rPr>
        <w:t xml:space="preserve"> </w:t>
      </w:r>
      <w:r w:rsidR="009F0E54" w:rsidRPr="00894E21">
        <w:rPr>
          <w:rFonts w:cs="Arial"/>
          <w:color w:val="000000"/>
        </w:rPr>
        <w:t>Reisebürodienstleistungen als Fulfillment für eine Online Booking Engine (OBE)</w:t>
      </w:r>
      <w:r w:rsidR="00C23B06">
        <w:rPr>
          <w:rFonts w:cs="Arial"/>
          <w:color w:val="000000"/>
        </w:rPr>
        <w:t xml:space="preserve"> </w:t>
      </w:r>
      <w:r w:rsidR="000200A6" w:rsidRPr="00894E21">
        <w:rPr>
          <w:rFonts w:cs="Arial"/>
          <w:color w:val="000000"/>
        </w:rPr>
        <w:t>und</w:t>
      </w:r>
    </w:p>
    <w:p w14:paraId="5D910D44" w14:textId="3689E89E" w:rsidR="00495AB1" w:rsidRPr="00894E21" w:rsidRDefault="009F0E54" w:rsidP="004A72E5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 w:rsidRPr="00894E21">
        <w:rPr>
          <w:rFonts w:cs="Arial"/>
          <w:color w:val="000000"/>
        </w:rPr>
        <w:t xml:space="preserve">2. </w:t>
      </w:r>
      <w:r w:rsidR="007F7EA4" w:rsidRPr="00894E21">
        <w:rPr>
          <w:rFonts w:cs="Arial"/>
          <w:color w:val="000000"/>
        </w:rPr>
        <w:t xml:space="preserve">Betreuung von </w:t>
      </w:r>
      <w:r w:rsidR="003B325D" w:rsidRPr="00894E21">
        <w:rPr>
          <w:rFonts w:cs="Arial"/>
          <w:color w:val="000000"/>
        </w:rPr>
        <w:t xml:space="preserve">mind. </w:t>
      </w:r>
      <w:r w:rsidR="00CA7481" w:rsidRPr="00894E21">
        <w:rPr>
          <w:rFonts w:cs="Arial"/>
          <w:color w:val="000000"/>
        </w:rPr>
        <w:t>5</w:t>
      </w:r>
      <w:r w:rsidR="007F7EA4" w:rsidRPr="00894E21">
        <w:rPr>
          <w:rFonts w:cs="Arial"/>
          <w:color w:val="000000"/>
        </w:rPr>
        <w:t>.000 aktiven Reisenden</w:t>
      </w:r>
      <w:r w:rsidR="00CA7481" w:rsidRPr="00894E21">
        <w:rPr>
          <w:rFonts w:cs="Arial"/>
          <w:color w:val="000000"/>
        </w:rPr>
        <w:t xml:space="preserve"> bei </w:t>
      </w:r>
      <w:r w:rsidR="00CA7481" w:rsidRPr="00367A8A">
        <w:rPr>
          <w:rFonts w:cs="Arial"/>
          <w:color w:val="000000"/>
          <w:u w:val="single"/>
        </w:rPr>
        <w:t>mindestens einer Referenz</w:t>
      </w:r>
      <w:r w:rsidR="007B1B10" w:rsidRPr="00894E21">
        <w:rPr>
          <w:rFonts w:cs="Arial"/>
          <w:color w:val="000000"/>
        </w:rPr>
        <w:t xml:space="preserve"> </w:t>
      </w:r>
      <w:r w:rsidR="0012639B">
        <w:rPr>
          <w:rFonts w:cs="Arial"/>
          <w:color w:val="000000"/>
        </w:rPr>
        <w:t>sowie</w:t>
      </w:r>
    </w:p>
    <w:p w14:paraId="363B23F6" w14:textId="76F12217" w:rsidR="00894E21" w:rsidRDefault="00894E21" w:rsidP="004A72E5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 w:rsidRPr="00894E21">
        <w:rPr>
          <w:rFonts w:cs="Arial"/>
          <w:color w:val="000000"/>
        </w:rPr>
        <w:t xml:space="preserve">3. der Schwerpunkt der Transaktionen liegt bei </w:t>
      </w:r>
      <w:r w:rsidRPr="00367A8A">
        <w:rPr>
          <w:rFonts w:cs="Arial"/>
          <w:color w:val="000000"/>
          <w:u w:val="single"/>
        </w:rPr>
        <w:t>mindestens einer Referenz</w:t>
      </w:r>
      <w:r w:rsidRPr="00894E21">
        <w:rPr>
          <w:rFonts w:cs="Arial"/>
          <w:color w:val="000000"/>
        </w:rPr>
        <w:t xml:space="preserve"> bei Bahnreisen</w:t>
      </w:r>
    </w:p>
    <w:p w14:paraId="1F5C9B2B" w14:textId="77777777" w:rsidR="00495AB1" w:rsidRPr="00DE15E6" w:rsidRDefault="00495AB1" w:rsidP="00495AB1">
      <w:pPr>
        <w:pStyle w:val="Text"/>
      </w:pPr>
      <w:r w:rsidRPr="00DE15E6">
        <w:t>Alle Referenzen müssen zwingend die folgenden Angaben enthalten:</w:t>
      </w:r>
    </w:p>
    <w:p w14:paraId="3EB973CC" w14:textId="77777777" w:rsidR="00495AB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Name/Firma des Auftraggebers</w:t>
      </w:r>
    </w:p>
    <w:p w14:paraId="62B481F0" w14:textId="77777777" w:rsidR="00495AB1" w:rsidRPr="00DE15E6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Zeitraum der Leistungserbringung</w:t>
      </w:r>
    </w:p>
    <w:p w14:paraId="41E9C75A" w14:textId="52DBF88F" w:rsidR="00495AB1" w:rsidRPr="006F21A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b/>
          <w:bCs/>
          <w:kern w:val="32"/>
          <w:u w:val="single"/>
        </w:rPr>
      </w:pPr>
      <w:r w:rsidRPr="00914144">
        <w:rPr>
          <w:rFonts w:cs="Arial"/>
          <w:color w:val="000000"/>
        </w:rPr>
        <w:t>Beschreibung der Leistung</w:t>
      </w:r>
      <w:r w:rsidRPr="00914144">
        <w:rPr>
          <w:rFonts w:cs="Arial"/>
          <w:color w:val="000000"/>
        </w:rPr>
        <w:br/>
        <w:t>Die Darstellung muss nachvollziehbar, aussagekräftig und detailliert sein, sodass die TK eine Vergleichbarkeit mit der ausgeschriebenen Leistung feststellen kann</w:t>
      </w:r>
      <w:r w:rsidRPr="00DE15E6">
        <w:rPr>
          <w:rFonts w:cs="Arial"/>
          <w:color w:val="000000"/>
        </w:rPr>
        <w:t>.</w:t>
      </w:r>
      <w:r w:rsidR="007E170D">
        <w:rPr>
          <w:rFonts w:cs="Arial"/>
          <w:color w:val="000000"/>
        </w:rPr>
        <w:t xml:space="preserve"> </w:t>
      </w:r>
    </w:p>
    <w:p w14:paraId="5C71BB81" w14:textId="296C41F1" w:rsidR="00D54DD9" w:rsidRDefault="00D54DD9" w:rsidP="00D54DD9">
      <w:pPr>
        <w:pStyle w:val="Text"/>
        <w:rPr>
          <w:rFonts w:cs="Arial"/>
          <w:color w:val="000000"/>
        </w:rPr>
      </w:pPr>
      <w:r>
        <w:rPr>
          <w:rFonts w:cs="Arial"/>
          <w:color w:val="000000"/>
        </w:rPr>
        <w:t>Ansprechpartner mit Kontaktdaten sind zunächst nicht zwingend einzureichen, müssen aber auf Nachfrage der TK zur Verfügung gestellt werden.</w:t>
      </w:r>
    </w:p>
    <w:p w14:paraId="494E4A1E" w14:textId="561AC7D9" w:rsidR="002E1E0A" w:rsidRDefault="002E1E0A" w:rsidP="00495AB1">
      <w:pPr>
        <w:pStyle w:val="Text"/>
      </w:pPr>
      <w:r w:rsidRPr="00AC77A1">
        <w:t xml:space="preserve">Für die Angabe der Unternehmensreferenzen </w:t>
      </w:r>
      <w:r>
        <w:t>sind die nachfolgenden Tabellen</w:t>
      </w:r>
      <w:r w:rsidRPr="00AC77A1">
        <w:t xml:space="preserve"> zu verwenden.</w:t>
      </w:r>
    </w:p>
    <w:p w14:paraId="4E39FE45" w14:textId="77777777" w:rsidR="00495AB1" w:rsidRDefault="00495AB1" w:rsidP="00495AB1">
      <w:pPr>
        <w:pStyle w:val="Text"/>
      </w:pPr>
    </w:p>
    <w:p w14:paraId="21DC8E23" w14:textId="25458BDD" w:rsidR="00495AB1" w:rsidRDefault="00495AB1" w:rsidP="00495AB1">
      <w:pPr>
        <w:pStyle w:val="Text"/>
      </w:pPr>
      <w:r>
        <w:br w:type="page"/>
      </w:r>
    </w:p>
    <w:p w14:paraId="683D223A" w14:textId="5ADF9AB1" w:rsidR="00495AB1" w:rsidRPr="00DE15E6" w:rsidRDefault="00495AB1" w:rsidP="00616CC1">
      <w:pPr>
        <w:pStyle w:val="berschrift1"/>
        <w:numPr>
          <w:ilvl w:val="0"/>
          <w:numId w:val="0"/>
        </w:numPr>
      </w:pPr>
      <w:r>
        <w:t>Referenzen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495AB1" w:rsidRPr="00DE15E6" w14:paraId="2AD2EAB8" w14:textId="77777777" w:rsidTr="00495AB1">
        <w:tc>
          <w:tcPr>
            <w:tcW w:w="2967" w:type="dxa"/>
          </w:tcPr>
          <w:p w14:paraId="2DFD5EE2" w14:textId="77777777" w:rsidR="00495AB1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6F4B7261" w14:textId="607A17F3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C6FDF36" w14:textId="46F5AF9A" w:rsidR="00495AB1" w:rsidRPr="001D010B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 w:rsidRPr="001D010B">
              <w:rPr>
                <w:rFonts w:cs="Arial"/>
                <w:b/>
                <w:bCs/>
                <w:sz w:val="22"/>
                <w:szCs w:val="22"/>
              </w:rPr>
              <w:t>1</w:t>
            </w:r>
          </w:p>
        </w:tc>
      </w:tr>
      <w:tr w:rsidR="00495AB1" w:rsidRPr="00DE15E6" w14:paraId="3F3FF693" w14:textId="77777777" w:rsidTr="00495AB1">
        <w:tc>
          <w:tcPr>
            <w:tcW w:w="2967" w:type="dxa"/>
          </w:tcPr>
          <w:p w14:paraId="0249EEC1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69590361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16E392F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3898F01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1D7C0EF0" w14:textId="77777777" w:rsidTr="00495AB1">
        <w:tc>
          <w:tcPr>
            <w:tcW w:w="2967" w:type="dxa"/>
          </w:tcPr>
          <w:p w14:paraId="13E33DBF" w14:textId="77777777" w:rsidR="00495AB1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0FC481C9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00B3B4B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929A3C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77772419" w14:textId="77777777" w:rsidTr="00495AB1">
        <w:tc>
          <w:tcPr>
            <w:tcW w:w="2967" w:type="dxa"/>
          </w:tcPr>
          <w:p w14:paraId="3B55DAC7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67B6CE5C" w14:textId="078E80C4" w:rsidR="00495AB1" w:rsidRPr="00DE15E6" w:rsidRDefault="0079652B" w:rsidP="0079652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6B177B4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EE16D8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2933649B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3A7475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3368441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20A3499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1C90BB8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06811BC6" w14:textId="77777777" w:rsidTr="00495AB1">
        <w:tc>
          <w:tcPr>
            <w:tcW w:w="2967" w:type="dxa"/>
          </w:tcPr>
          <w:p w14:paraId="30B0CF2A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Zeitraum der Leistungserbringung:</w:t>
            </w:r>
          </w:p>
          <w:p w14:paraId="0A08504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BFD9633" w14:textId="062FC18B" w:rsidR="00495AB1" w:rsidRPr="00DE15E6" w:rsidRDefault="00495AB1" w:rsidP="004F30FB">
            <w:pPr>
              <w:autoSpaceDE w:val="0"/>
              <w:autoSpaceDN w:val="0"/>
              <w:adjustRightInd w:val="0"/>
              <w:jc w:val="center"/>
              <w:rPr>
                <w:rFonts w:cs="Arial"/>
                <w:i/>
                <w:color w:val="000000"/>
                <w:sz w:val="18"/>
                <w:szCs w:val="18"/>
              </w:rPr>
            </w:pP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(Maßgeblicher Zeitraum: </w:t>
            </w:r>
            <w:r w:rsidR="00367A8A">
              <w:rPr>
                <w:rFonts w:cs="Arial"/>
                <w:i/>
                <w:color w:val="000000"/>
                <w:sz w:val="18"/>
                <w:szCs w:val="18"/>
              </w:rPr>
              <w:t>3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 Jahre vor Ablauf der 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Angebots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frist)</w:t>
            </w:r>
          </w:p>
          <w:p w14:paraId="4A7828E0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  <w:p w14:paraId="7EC4E71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von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  <w:r w:rsidRPr="00DE15E6">
              <w:rPr>
                <w:rFonts w:cs="Arial"/>
                <w:szCs w:val="20"/>
              </w:rPr>
              <w:tab/>
              <w:t>bis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</w:p>
          <w:p w14:paraId="62E1AB9A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2173B6C5" w14:textId="77777777" w:rsidTr="00495AB1">
        <w:tc>
          <w:tcPr>
            <w:tcW w:w="2967" w:type="dxa"/>
          </w:tcPr>
          <w:p w14:paraId="221332D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Beschreibung der Leistung:</w:t>
            </w:r>
          </w:p>
          <w:p w14:paraId="5591B5D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sz w:val="18"/>
                <w:szCs w:val="18"/>
              </w:rPr>
            </w:pPr>
            <w:r w:rsidRPr="00DE15E6">
              <w:rPr>
                <w:rFonts w:cs="Arial"/>
                <w:i/>
                <w:sz w:val="18"/>
                <w:szCs w:val="18"/>
              </w:rPr>
              <w:t xml:space="preserve">Bitte beschreiben Sie die Leistung 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(nachvollziehbar, aussagekräftig und detailliert, sodass die TK eine Vergleichbarkeit mit der ausgeschrie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benen Leistung feststellen kann.</w:t>
            </w:r>
          </w:p>
          <w:p w14:paraId="51F92C1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F1CDF98" w14:textId="77777777" w:rsidR="00495AB1" w:rsidRPr="00C735EE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1BAAC5F" w14:textId="77777777" w:rsidR="00495AB1" w:rsidRPr="00C735EE" w:rsidRDefault="00495AB1" w:rsidP="004F30FB">
            <w:pPr>
              <w:autoSpaceDE w:val="0"/>
              <w:autoSpaceDN w:val="0"/>
              <w:adjustRightInd w:val="0"/>
              <w:spacing w:after="120"/>
              <w:rPr>
                <w:rFonts w:cs="Arial"/>
                <w:i/>
                <w:szCs w:val="20"/>
              </w:rPr>
            </w:pPr>
          </w:p>
        </w:tc>
      </w:tr>
      <w:tr w:rsidR="00495AB1" w:rsidRPr="00901FF4" w14:paraId="0B004055" w14:textId="77777777" w:rsidTr="00495AB1">
        <w:tc>
          <w:tcPr>
            <w:tcW w:w="2967" w:type="dxa"/>
          </w:tcPr>
          <w:p w14:paraId="10C953C4" w14:textId="77777777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C2026A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1FEE1F7C" w14:textId="77777777" w:rsidR="008F1D6D" w:rsidRPr="00C2026A" w:rsidRDefault="008F1D6D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2DC5B958" w14:textId="62BE61A7" w:rsidR="00894E21" w:rsidRPr="00894E21" w:rsidRDefault="00FB535C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1.</w:t>
            </w:r>
            <w:r w:rsidR="00894E21" w:rsidRPr="00894E21">
              <w:t xml:space="preserve"> </w:t>
            </w:r>
            <w:r w:rsidR="00894E21" w:rsidRPr="00367A8A">
              <w:rPr>
                <w:rFonts w:cs="Arial"/>
                <w:color w:val="000000"/>
                <w:u w:val="single"/>
              </w:rPr>
              <w:t>innerdeutsche</w:t>
            </w:r>
            <w:r w:rsidR="00894E21" w:rsidRPr="00894E21">
              <w:rPr>
                <w:rFonts w:cs="Arial"/>
                <w:color w:val="000000"/>
              </w:rPr>
              <w:t xml:space="preserve"> Reisebürodienstleistungen als Fulfillment</w:t>
            </w:r>
          </w:p>
          <w:p w14:paraId="401E1024" w14:textId="77777777" w:rsidR="00894E21" w:rsidRP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A225438" w14:textId="23B285BB" w:rsidR="00FB535C" w:rsidRP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2.</w:t>
            </w:r>
            <w:r w:rsidR="00FB535C" w:rsidRPr="00894E21">
              <w:rPr>
                <w:rFonts w:cs="Arial"/>
                <w:color w:val="000000"/>
              </w:rPr>
              <w:t xml:space="preserve"> Betreuung von mind. </w:t>
            </w:r>
            <w:r w:rsidR="00FB535C" w:rsidRPr="00894E21">
              <w:rPr>
                <w:rFonts w:cs="Arial"/>
                <w:color w:val="000000"/>
                <w:u w:val="single"/>
              </w:rPr>
              <w:t>5.000 aktiven Reisenden</w:t>
            </w:r>
            <w:r w:rsidR="00FB535C" w:rsidRPr="00894E21">
              <w:rPr>
                <w:rFonts w:cs="Arial"/>
                <w:color w:val="000000"/>
              </w:rPr>
              <w:t xml:space="preserve"> bei mindestens einer Referenz</w:t>
            </w:r>
          </w:p>
          <w:p w14:paraId="00BA2368" w14:textId="77777777" w:rsidR="00FB535C" w:rsidRPr="00894E21" w:rsidRDefault="00FB535C" w:rsidP="00FB535C">
            <w:pPr>
              <w:ind w:left="357"/>
            </w:pPr>
          </w:p>
          <w:p w14:paraId="794AE95A" w14:textId="77777777" w:rsid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4481F57D" w14:textId="77777777" w:rsidR="00894E21" w:rsidRPr="00C2026A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F375996" w14:textId="49162D1B" w:rsidR="008F1D6D" w:rsidRPr="00C2026A" w:rsidRDefault="008F1D6D" w:rsidP="004F30FB">
            <w:pPr>
              <w:autoSpaceDE w:val="0"/>
              <w:autoSpaceDN w:val="0"/>
              <w:adjustRightInd w:val="0"/>
              <w:rPr>
                <w:rFonts w:cs="Arial"/>
                <w:bCs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5E28925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7887634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974CE46" w14:textId="0796DB1C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1</w:t>
            </w:r>
          </w:p>
          <w:p w14:paraId="511A13CB" w14:textId="77777777" w:rsidR="00495AB1" w:rsidRPr="00C2026A" w:rsidRDefault="00976467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17833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ja</w:t>
            </w:r>
            <w:r w:rsidR="00495AB1" w:rsidRPr="00C2026A">
              <w:rPr>
                <w:rFonts w:cs="Arial"/>
                <w:szCs w:val="20"/>
              </w:rPr>
              <w:tab/>
            </w:r>
            <w:r w:rsidR="00495AB1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42545232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nein</w:t>
            </w:r>
          </w:p>
          <w:p w14:paraId="4ACABAE6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0762DB5" w14:textId="77777777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FA26274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00C4663A" w14:textId="692D0840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2</w:t>
            </w:r>
          </w:p>
          <w:p w14:paraId="09928116" w14:textId="77777777" w:rsidR="00495AB1" w:rsidRPr="00C2026A" w:rsidRDefault="00976467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6094951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ja</w:t>
            </w:r>
            <w:r w:rsidR="00495AB1" w:rsidRPr="00C2026A">
              <w:rPr>
                <w:rFonts w:cs="Arial"/>
                <w:szCs w:val="20"/>
              </w:rPr>
              <w:tab/>
            </w:r>
            <w:r w:rsidR="00495AB1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6540324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nein</w:t>
            </w:r>
          </w:p>
          <w:p w14:paraId="02D9F74C" w14:textId="77777777" w:rsidR="00495AB1" w:rsidRDefault="00495AB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7062FAE" w14:textId="77777777" w:rsidR="00894E21" w:rsidRDefault="00894E2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C1E71B3" w14:textId="77777777" w:rsidR="00894E21" w:rsidRDefault="00894E2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6DD833B" w14:textId="77777777" w:rsidR="00894E21" w:rsidRPr="00C2026A" w:rsidRDefault="00894E21" w:rsidP="00FE5053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78136B22" w14:textId="4B343C62" w:rsidR="00495AB1" w:rsidRDefault="00495AB1" w:rsidP="00495AB1">
      <w:pPr>
        <w:rPr>
          <w:rFonts w:cs="Arial"/>
        </w:rPr>
      </w:pPr>
    </w:p>
    <w:p w14:paraId="1FDD34B5" w14:textId="77777777" w:rsidR="007B1B10" w:rsidRDefault="007B1B10" w:rsidP="00495AB1">
      <w:pPr>
        <w:rPr>
          <w:rFonts w:cs="Arial"/>
        </w:rPr>
      </w:pPr>
    </w:p>
    <w:p w14:paraId="046987A8" w14:textId="602F6A0B" w:rsidR="007B1B10" w:rsidRDefault="007B1B10" w:rsidP="00495AB1">
      <w:pPr>
        <w:rPr>
          <w:rFonts w:cs="Arial"/>
        </w:rPr>
      </w:pPr>
      <w:r>
        <w:rPr>
          <w:rFonts w:cs="Arial"/>
        </w:rPr>
        <w:br w:type="page"/>
      </w:r>
    </w:p>
    <w:p w14:paraId="1603FEFE" w14:textId="77777777" w:rsidR="007B1B10" w:rsidRDefault="007B1B10" w:rsidP="00495AB1">
      <w:pPr>
        <w:rPr>
          <w:rFonts w:cs="Arial"/>
        </w:rPr>
      </w:pPr>
    </w:p>
    <w:p w14:paraId="31B3D45D" w14:textId="77777777" w:rsidR="007B1B10" w:rsidRDefault="007B1B10" w:rsidP="00495AB1">
      <w:pPr>
        <w:rPr>
          <w:rFonts w:cs="Arial"/>
        </w:rPr>
      </w:pP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7B1B10" w:rsidRPr="00DE15E6" w14:paraId="09601695" w14:textId="77777777" w:rsidTr="00892935">
        <w:tc>
          <w:tcPr>
            <w:tcW w:w="2967" w:type="dxa"/>
          </w:tcPr>
          <w:p w14:paraId="6A8C0B6F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199F8BCD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8C2EF39" w14:textId="428B440D" w:rsidR="007B1B10" w:rsidRPr="001D010B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>
              <w:rPr>
                <w:rFonts w:cs="Arial"/>
                <w:b/>
                <w:bCs/>
                <w:sz w:val="22"/>
                <w:szCs w:val="22"/>
              </w:rPr>
              <w:t>2</w:t>
            </w:r>
          </w:p>
        </w:tc>
      </w:tr>
      <w:tr w:rsidR="007B1B10" w:rsidRPr="00DE15E6" w14:paraId="119F32C9" w14:textId="77777777" w:rsidTr="00892935">
        <w:tc>
          <w:tcPr>
            <w:tcW w:w="2967" w:type="dxa"/>
          </w:tcPr>
          <w:p w14:paraId="464F006F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5FD085E7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5DADD81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148D1A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45F78B2A" w14:textId="77777777" w:rsidTr="00892935">
        <w:tc>
          <w:tcPr>
            <w:tcW w:w="2967" w:type="dxa"/>
          </w:tcPr>
          <w:p w14:paraId="236BF11C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7F0D7976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42F9B035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FE9C355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4758A238" w14:textId="77777777" w:rsidTr="00892935">
        <w:tc>
          <w:tcPr>
            <w:tcW w:w="2967" w:type="dxa"/>
          </w:tcPr>
          <w:p w14:paraId="44A2AAB1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2F7B196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20893FE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C6489E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480C5E94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D953BEB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01286C49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06CECBB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46690E5B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3FE66123" w14:textId="77777777" w:rsidTr="00892935">
        <w:tc>
          <w:tcPr>
            <w:tcW w:w="2967" w:type="dxa"/>
          </w:tcPr>
          <w:p w14:paraId="2E5428B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Zeitraum der Leistungserbringung:</w:t>
            </w:r>
          </w:p>
          <w:p w14:paraId="6DABD82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490A69C" w14:textId="0BB37E27" w:rsidR="007B1B10" w:rsidRPr="00DE15E6" w:rsidRDefault="007B1B10" w:rsidP="00892935">
            <w:pPr>
              <w:autoSpaceDE w:val="0"/>
              <w:autoSpaceDN w:val="0"/>
              <w:adjustRightInd w:val="0"/>
              <w:jc w:val="center"/>
              <w:rPr>
                <w:rFonts w:cs="Arial"/>
                <w:i/>
                <w:color w:val="000000"/>
                <w:sz w:val="18"/>
                <w:szCs w:val="18"/>
              </w:rPr>
            </w:pP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(Maßgeblicher Zeitraum: </w:t>
            </w:r>
            <w:r w:rsidR="00367A8A">
              <w:rPr>
                <w:rFonts w:cs="Arial"/>
                <w:i/>
                <w:color w:val="000000"/>
                <w:sz w:val="18"/>
                <w:szCs w:val="18"/>
              </w:rPr>
              <w:t>3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 Jahre vor Ablauf der 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Angebots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frist)</w:t>
            </w:r>
          </w:p>
          <w:p w14:paraId="6C54A97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  <w:p w14:paraId="06F6A27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von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  <w:r w:rsidRPr="00DE15E6">
              <w:rPr>
                <w:rFonts w:cs="Arial"/>
                <w:szCs w:val="20"/>
              </w:rPr>
              <w:tab/>
              <w:t>bis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</w:p>
          <w:p w14:paraId="3EC25291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3487C88B" w14:textId="77777777" w:rsidTr="00892935">
        <w:tc>
          <w:tcPr>
            <w:tcW w:w="2967" w:type="dxa"/>
          </w:tcPr>
          <w:p w14:paraId="04295B1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Beschreibung der Leistung:</w:t>
            </w:r>
          </w:p>
          <w:p w14:paraId="4198B0B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sz w:val="18"/>
                <w:szCs w:val="18"/>
              </w:rPr>
            </w:pPr>
            <w:r w:rsidRPr="00DE15E6">
              <w:rPr>
                <w:rFonts w:cs="Arial"/>
                <w:i/>
                <w:sz w:val="18"/>
                <w:szCs w:val="18"/>
              </w:rPr>
              <w:t xml:space="preserve">Bitte beschreiben Sie die Leistung 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(nachvollziehbar, aussagekräftig und detailliert, sodass die TK eine Vergleichbarkeit mit der ausgeschrie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benen Leistung feststellen kann.</w:t>
            </w:r>
          </w:p>
          <w:p w14:paraId="19BF2B47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5EC0661" w14:textId="77777777" w:rsidR="007B1B10" w:rsidRPr="00C735EE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ABD8AEF" w14:textId="77777777" w:rsidR="007B1B10" w:rsidRPr="00C735EE" w:rsidRDefault="007B1B10" w:rsidP="00892935">
            <w:pPr>
              <w:autoSpaceDE w:val="0"/>
              <w:autoSpaceDN w:val="0"/>
              <w:adjustRightInd w:val="0"/>
              <w:spacing w:after="120"/>
              <w:rPr>
                <w:rFonts w:cs="Arial"/>
                <w:i/>
                <w:szCs w:val="20"/>
              </w:rPr>
            </w:pPr>
          </w:p>
        </w:tc>
      </w:tr>
      <w:tr w:rsidR="007B1B10" w:rsidRPr="00901FF4" w14:paraId="63656564" w14:textId="77777777" w:rsidTr="00892935">
        <w:tc>
          <w:tcPr>
            <w:tcW w:w="2967" w:type="dxa"/>
          </w:tcPr>
          <w:p w14:paraId="58254E8B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2A43005E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698D5BC2" w14:textId="77777777" w:rsidR="00FB535C" w:rsidRPr="00FB535C" w:rsidRDefault="00FB535C" w:rsidP="00FB535C">
            <w:pPr>
              <w:ind w:left="357"/>
            </w:pPr>
          </w:p>
          <w:p w14:paraId="24896E12" w14:textId="0DE31740" w:rsidR="0012639B" w:rsidRPr="00894E21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1.</w:t>
            </w:r>
            <w:r w:rsidRPr="00894E21">
              <w:t xml:space="preserve"> </w:t>
            </w:r>
            <w:r w:rsidRPr="0012639B">
              <w:rPr>
                <w:rFonts w:cs="Arial"/>
                <w:color w:val="000000"/>
                <w:u w:val="single"/>
              </w:rPr>
              <w:t>innerdeutsche</w:t>
            </w:r>
            <w:r w:rsidRPr="00894E21">
              <w:rPr>
                <w:rFonts w:cs="Arial"/>
                <w:color w:val="000000"/>
              </w:rPr>
              <w:t xml:space="preserve"> Reisebürodienstleistungen als Fulfillment</w:t>
            </w:r>
          </w:p>
          <w:p w14:paraId="47506CE0" w14:textId="77777777" w:rsidR="0012639B" w:rsidRPr="00894E21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4EBAD16A" w14:textId="77777777" w:rsidR="0012639B" w:rsidRPr="00894E21" w:rsidRDefault="0012639B" w:rsidP="0012639B">
            <w:pPr>
              <w:ind w:left="357"/>
            </w:pPr>
          </w:p>
          <w:p w14:paraId="7000A573" w14:textId="77777777" w:rsidR="0012639B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  <w:u w:val="single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3.</w:t>
            </w:r>
            <w:r w:rsidRPr="00894E21">
              <w:rPr>
                <w:rFonts w:cs="Arial"/>
                <w:color w:val="000000"/>
              </w:rPr>
              <w:t xml:space="preserve"> </w:t>
            </w:r>
            <w:r w:rsidRPr="00894E21">
              <w:rPr>
                <w:rFonts w:cs="Arial"/>
                <w:color w:val="000000"/>
                <w:u w:val="single"/>
              </w:rPr>
              <w:t>Schwerpunkt</w:t>
            </w:r>
            <w:r w:rsidRPr="00894E21">
              <w:rPr>
                <w:rFonts w:cs="Arial"/>
                <w:color w:val="000000"/>
              </w:rPr>
              <w:t xml:space="preserve"> der Transaktionen liegt bei </w:t>
            </w:r>
            <w:r w:rsidRPr="00894E21">
              <w:rPr>
                <w:rFonts w:cs="Arial"/>
                <w:color w:val="000000"/>
                <w:u w:val="single"/>
              </w:rPr>
              <w:t>Bahnreisen</w:t>
            </w:r>
          </w:p>
          <w:p w14:paraId="63D813BA" w14:textId="77777777" w:rsidR="0012639B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771CFC4" w14:textId="1C19D5AF" w:rsidR="007B1B10" w:rsidRPr="008F1D6D" w:rsidRDefault="007B1B10" w:rsidP="00892935">
            <w:pPr>
              <w:autoSpaceDE w:val="0"/>
              <w:autoSpaceDN w:val="0"/>
              <w:adjustRightInd w:val="0"/>
              <w:rPr>
                <w:rFonts w:cs="Arial"/>
                <w:bCs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0F4E688" w14:textId="4A69F23F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B2639CB" w14:textId="77777777" w:rsidR="00FB535C" w:rsidRDefault="00FB535C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E3CDC59" w14:textId="77777777" w:rsidR="007B1B10" w:rsidRPr="00C65091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2CD16F01" w14:textId="77777777" w:rsidR="0012639B" w:rsidRPr="00C2026A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1</w:t>
            </w:r>
          </w:p>
          <w:p w14:paraId="799C542C" w14:textId="77777777" w:rsidR="0012639B" w:rsidRPr="00C2026A" w:rsidRDefault="00976467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173812989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ja</w:t>
            </w:r>
            <w:r w:rsidR="0012639B" w:rsidRPr="00C2026A">
              <w:rPr>
                <w:rFonts w:cs="Arial"/>
                <w:szCs w:val="20"/>
              </w:rPr>
              <w:tab/>
            </w:r>
            <w:r w:rsidR="0012639B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3072502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nein</w:t>
            </w:r>
          </w:p>
          <w:p w14:paraId="2194FEE5" w14:textId="77777777" w:rsidR="0012639B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8A866CF" w14:textId="77777777" w:rsidR="00FE5053" w:rsidRDefault="00FE5053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6C0351DC" w14:textId="77777777" w:rsidR="0012639B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6684760" w14:textId="77777777" w:rsidR="0012639B" w:rsidRPr="00C2026A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 xml:space="preserve">Anforderung </w:t>
            </w:r>
            <w:r>
              <w:rPr>
                <w:rFonts w:cs="Arial"/>
                <w:szCs w:val="20"/>
              </w:rPr>
              <w:t>3</w:t>
            </w:r>
          </w:p>
          <w:p w14:paraId="798721C9" w14:textId="77777777" w:rsidR="0012639B" w:rsidRPr="00C2026A" w:rsidRDefault="00976467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7206389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ja</w:t>
            </w:r>
            <w:r w:rsidR="0012639B" w:rsidRPr="00C2026A">
              <w:rPr>
                <w:rFonts w:cs="Arial"/>
                <w:szCs w:val="20"/>
              </w:rPr>
              <w:tab/>
            </w:r>
            <w:r w:rsidR="0012639B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1519017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nein</w:t>
            </w:r>
          </w:p>
          <w:p w14:paraId="07CF7E12" w14:textId="77777777" w:rsidR="00C2026A" w:rsidRDefault="00C2026A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316F943" w14:textId="77777777" w:rsidR="007B1B10" w:rsidRPr="00901FF4" w:rsidRDefault="007B1B10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6326D2DE" w14:textId="6BAEAC06" w:rsidR="0019015E" w:rsidRPr="0019015E" w:rsidRDefault="0019015E" w:rsidP="007B1B10"/>
    <w:sectPr w:rsidR="0019015E" w:rsidRPr="0019015E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D431683" w14:textId="77777777" w:rsidR="007E0127" w:rsidRDefault="007E0127" w:rsidP="005C7C2A">
      <w:r>
        <w:separator/>
      </w:r>
    </w:p>
  </w:endnote>
  <w:endnote w:type="continuationSeparator" w:id="0">
    <w:p w14:paraId="5532AA52" w14:textId="77777777" w:rsidR="007E0127" w:rsidRDefault="007E0127" w:rsidP="005C7C2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3B1710" w14:textId="77777777" w:rsidR="00367A8A" w:rsidRDefault="00367A8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3A19464C" w:rsidR="005C7C2A" w:rsidRPr="0030191D" w:rsidRDefault="00976467" w:rsidP="003F2B75">
    <w:pPr>
      <w:pStyle w:val="Fuzeile"/>
      <w:rPr>
        <w:rFonts w:cs="Arial"/>
        <w:b/>
        <w:sz w:val="18"/>
        <w:szCs w:val="28"/>
      </w:rPr>
    </w:pPr>
    <w:sdt>
      <w:sdtPr>
        <w:rPr>
          <w:rFonts w:cs="Arial"/>
          <w:b/>
          <w:sz w:val="18"/>
          <w:szCs w:val="18"/>
        </w:rPr>
        <w:alias w:val="Betreff"/>
        <w:tag w:val=""/>
        <w:id w:val="1868718375"/>
        <w:placeholder>
          <w:docPart w:val="9989F61AF33149B5BE11224B1F9B47B6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512218" w:rsidRPr="0030191D">
          <w:rPr>
            <w:rFonts w:cs="Arial"/>
            <w:b/>
            <w:sz w:val="18"/>
            <w:szCs w:val="18"/>
          </w:rPr>
          <w:t>2</w:t>
        </w:r>
        <w:r w:rsidR="00367A8A">
          <w:rPr>
            <w:rFonts w:cs="Arial"/>
            <w:b/>
            <w:sz w:val="18"/>
            <w:szCs w:val="18"/>
          </w:rPr>
          <w:t>5-08644</w:t>
        </w:r>
      </w:sdtContent>
    </w:sdt>
    <w:r w:rsidR="003F2B75" w:rsidRPr="0030191D">
      <w:rPr>
        <w:rFonts w:cs="Arial"/>
        <w:b/>
        <w:sz w:val="18"/>
        <w:szCs w:val="18"/>
      </w:rPr>
      <w:tab/>
    </w:r>
    <w:r>
      <w:rPr>
        <w:rFonts w:cs="Arial"/>
        <w:b/>
        <w:sz w:val="18"/>
        <w:szCs w:val="18"/>
      </w:rPr>
      <w:t xml:space="preserve">Fassung vom 08.05.2026 - </w:t>
    </w:r>
    <w:r w:rsidR="00DA61CD" w:rsidRPr="00DA61CD">
      <w:rPr>
        <w:rFonts w:cs="Arial"/>
        <w:b/>
        <w:sz w:val="18"/>
        <w:szCs w:val="28"/>
      </w:rPr>
      <w:t xml:space="preserve">Reisebürodienstleistungen als Fulfillment zur </w:t>
    </w:r>
    <w:proofErr w:type="gramStart"/>
    <w:r w:rsidR="00DA61CD" w:rsidRPr="00DA61CD">
      <w:rPr>
        <w:rFonts w:cs="Arial"/>
        <w:b/>
        <w:sz w:val="18"/>
        <w:szCs w:val="28"/>
      </w:rPr>
      <w:t>OBE</w:t>
    </w:r>
    <w:r w:rsidR="003F2B75" w:rsidRPr="0030191D">
      <w:rPr>
        <w:rFonts w:cs="Arial"/>
        <w:b/>
        <w:sz w:val="18"/>
        <w:szCs w:val="18"/>
      </w:rPr>
      <w:tab/>
      <w:t>Seite</w:t>
    </w:r>
    <w:proofErr w:type="gramEnd"/>
    <w:r w:rsidR="003F2B75" w:rsidRPr="0030191D">
      <w:rPr>
        <w:rFonts w:cs="Arial"/>
        <w:b/>
        <w:sz w:val="18"/>
        <w:szCs w:val="18"/>
      </w:rPr>
      <w:t xml:space="preserve"> </w:t>
    </w:r>
    <w:r w:rsidR="003F2B75" w:rsidRPr="0030191D">
      <w:rPr>
        <w:rFonts w:cs="Arial"/>
        <w:b/>
        <w:sz w:val="18"/>
        <w:szCs w:val="18"/>
      </w:rPr>
      <w:fldChar w:fldCharType="begin"/>
    </w:r>
    <w:r w:rsidR="003F2B75" w:rsidRPr="0030191D">
      <w:rPr>
        <w:rFonts w:cs="Arial"/>
        <w:b/>
        <w:sz w:val="18"/>
        <w:szCs w:val="18"/>
      </w:rPr>
      <w:instrText>PAGE</w:instrText>
    </w:r>
    <w:r w:rsidR="003F2B75" w:rsidRPr="0030191D">
      <w:rPr>
        <w:rFonts w:cs="Arial"/>
        <w:b/>
        <w:sz w:val="18"/>
        <w:szCs w:val="18"/>
      </w:rPr>
      <w:fldChar w:fldCharType="separate"/>
    </w:r>
    <w:r w:rsidR="00A20DEB" w:rsidRPr="0030191D">
      <w:rPr>
        <w:rFonts w:cs="Arial"/>
        <w:b/>
        <w:noProof/>
        <w:sz w:val="18"/>
        <w:szCs w:val="18"/>
      </w:rPr>
      <w:t>1</w:t>
    </w:r>
    <w:r w:rsidR="003F2B75" w:rsidRPr="0030191D">
      <w:rPr>
        <w:rFonts w:cs="Arial"/>
        <w:b/>
        <w:sz w:val="18"/>
        <w:szCs w:val="18"/>
      </w:rPr>
      <w:fldChar w:fldCharType="end"/>
    </w:r>
    <w:r w:rsidR="003F2B75" w:rsidRPr="0030191D">
      <w:rPr>
        <w:rFonts w:cs="Arial"/>
        <w:b/>
        <w:sz w:val="18"/>
        <w:szCs w:val="18"/>
      </w:rPr>
      <w:t xml:space="preserve"> von </w:t>
    </w:r>
    <w:r w:rsidR="003F2B75" w:rsidRPr="0030191D">
      <w:rPr>
        <w:rFonts w:cs="Arial"/>
        <w:b/>
        <w:sz w:val="18"/>
        <w:szCs w:val="18"/>
      </w:rPr>
      <w:fldChar w:fldCharType="begin"/>
    </w:r>
    <w:r w:rsidR="003F2B75" w:rsidRPr="0030191D">
      <w:rPr>
        <w:rFonts w:cs="Arial"/>
        <w:b/>
        <w:sz w:val="18"/>
        <w:szCs w:val="18"/>
      </w:rPr>
      <w:instrText>NUMPAGES</w:instrText>
    </w:r>
    <w:r w:rsidR="003F2B75" w:rsidRPr="0030191D">
      <w:rPr>
        <w:rFonts w:cs="Arial"/>
        <w:b/>
        <w:sz w:val="18"/>
        <w:szCs w:val="18"/>
      </w:rPr>
      <w:fldChar w:fldCharType="separate"/>
    </w:r>
    <w:r w:rsidR="00A20DEB" w:rsidRPr="0030191D">
      <w:rPr>
        <w:rFonts w:cs="Arial"/>
        <w:b/>
        <w:noProof/>
        <w:sz w:val="18"/>
        <w:szCs w:val="18"/>
      </w:rPr>
      <w:t>3</w:t>
    </w:r>
    <w:r w:rsidR="003F2B75" w:rsidRPr="0030191D">
      <w:rPr>
        <w:rFonts w:cs="Arial"/>
        <w:b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A51AD0" w14:textId="77777777" w:rsidR="00367A8A" w:rsidRDefault="00367A8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188FAA2" w14:textId="77777777" w:rsidR="007E0127" w:rsidRDefault="007E0127" w:rsidP="005C7C2A">
      <w:r>
        <w:separator/>
      </w:r>
    </w:p>
  </w:footnote>
  <w:footnote w:type="continuationSeparator" w:id="0">
    <w:p w14:paraId="2711DB76" w14:textId="77777777" w:rsidR="007E0127" w:rsidRDefault="007E0127" w:rsidP="005C7C2A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728FE4" w14:textId="77777777" w:rsidR="00367A8A" w:rsidRDefault="00367A8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31B84624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</w:t>
    </w:r>
    <w:r w:rsidR="001D6E6B">
      <w:rPr>
        <w:rFonts w:cs="Arial"/>
        <w:b/>
        <w:noProof/>
      </w:rPr>
      <w:t>1</w:t>
    </w:r>
  </w:p>
  <w:p w14:paraId="588D3361" w14:textId="58E6097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E1E0A">
      <w:rPr>
        <w:rFonts w:cs="Arial"/>
        <w:b/>
      </w:rPr>
      <w:t>Eigenerklärung zur Eignung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9264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Bild 3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D90BBE" w14:textId="77777777" w:rsidR="00367A8A" w:rsidRDefault="00367A8A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4F772F"/>
    <w:multiLevelType w:val="hybridMultilevel"/>
    <w:tmpl w:val="2B8E73B6"/>
    <w:lvl w:ilvl="0" w:tplc="04070001">
      <w:start w:val="1"/>
      <w:numFmt w:val="bullet"/>
      <w:lvlText w:val=""/>
      <w:lvlJc w:val="left"/>
      <w:pPr>
        <w:ind w:left="717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37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2157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77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597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17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37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57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77" w:hanging="360"/>
      </w:pPr>
      <w:rPr>
        <w:rFonts w:ascii="Wingdings" w:hAnsi="Wingdings" w:hint="default"/>
      </w:rPr>
    </w:lvl>
  </w:abstractNum>
  <w:abstractNum w:abstractNumId="1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2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7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25E7F5E"/>
    <w:multiLevelType w:val="hybridMultilevel"/>
    <w:tmpl w:val="CA827BA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70FB25B5"/>
    <w:multiLevelType w:val="hybridMultilevel"/>
    <w:tmpl w:val="A1920D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02469157">
    <w:abstractNumId w:val="6"/>
  </w:num>
  <w:num w:numId="2" w16cid:durableId="1271937665">
    <w:abstractNumId w:val="3"/>
  </w:num>
  <w:num w:numId="3" w16cid:durableId="1972245738">
    <w:abstractNumId w:val="7"/>
  </w:num>
  <w:num w:numId="4" w16cid:durableId="1875997686">
    <w:abstractNumId w:val="1"/>
  </w:num>
  <w:num w:numId="5" w16cid:durableId="1550608503">
    <w:abstractNumId w:val="4"/>
  </w:num>
  <w:num w:numId="6" w16cid:durableId="1064253944">
    <w:abstractNumId w:val="2"/>
  </w:num>
  <w:num w:numId="7" w16cid:durableId="1218512814">
    <w:abstractNumId w:val="9"/>
  </w:num>
  <w:num w:numId="8" w16cid:durableId="1654407111">
    <w:abstractNumId w:val="0"/>
  </w:num>
  <w:num w:numId="9" w16cid:durableId="253561528">
    <w:abstractNumId w:val="5"/>
  </w:num>
  <w:num w:numId="10" w16cid:durableId="377319085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08"/>
  <w:hyphenationZone w:val="425"/>
  <w:characterSpacingControl w:val="doNotCompress"/>
  <w:hdrShapeDefaults>
    <o:shapedefaults v:ext="edit" spidmax="3686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1C79"/>
    <w:rsid w:val="00014FA3"/>
    <w:rsid w:val="000200A6"/>
    <w:rsid w:val="00026BC6"/>
    <w:rsid w:val="00064001"/>
    <w:rsid w:val="000834E4"/>
    <w:rsid w:val="00084AF3"/>
    <w:rsid w:val="00114E90"/>
    <w:rsid w:val="0012639B"/>
    <w:rsid w:val="00147F9F"/>
    <w:rsid w:val="00187835"/>
    <w:rsid w:val="0019015E"/>
    <w:rsid w:val="001C1AF4"/>
    <w:rsid w:val="001D010B"/>
    <w:rsid w:val="001D6850"/>
    <w:rsid w:val="001D6E6B"/>
    <w:rsid w:val="00203876"/>
    <w:rsid w:val="00235740"/>
    <w:rsid w:val="002602F5"/>
    <w:rsid w:val="002830DC"/>
    <w:rsid w:val="002838F1"/>
    <w:rsid w:val="00283E11"/>
    <w:rsid w:val="002879C3"/>
    <w:rsid w:val="002E1E0A"/>
    <w:rsid w:val="0030191D"/>
    <w:rsid w:val="00304682"/>
    <w:rsid w:val="003250C0"/>
    <w:rsid w:val="003547BC"/>
    <w:rsid w:val="0036610F"/>
    <w:rsid w:val="00367A8A"/>
    <w:rsid w:val="00394CCB"/>
    <w:rsid w:val="003B325D"/>
    <w:rsid w:val="003F2B75"/>
    <w:rsid w:val="00412DBD"/>
    <w:rsid w:val="00443E0B"/>
    <w:rsid w:val="0049400C"/>
    <w:rsid w:val="00495AB1"/>
    <w:rsid w:val="004A72E5"/>
    <w:rsid w:val="004A7374"/>
    <w:rsid w:val="004C2247"/>
    <w:rsid w:val="004C3E1D"/>
    <w:rsid w:val="00505601"/>
    <w:rsid w:val="00512218"/>
    <w:rsid w:val="00516A4F"/>
    <w:rsid w:val="00524D83"/>
    <w:rsid w:val="005929CF"/>
    <w:rsid w:val="005A641D"/>
    <w:rsid w:val="005C7C2A"/>
    <w:rsid w:val="00616CC1"/>
    <w:rsid w:val="00632EE7"/>
    <w:rsid w:val="006A54D8"/>
    <w:rsid w:val="006E4747"/>
    <w:rsid w:val="0071735A"/>
    <w:rsid w:val="00751123"/>
    <w:rsid w:val="00755127"/>
    <w:rsid w:val="0079249F"/>
    <w:rsid w:val="0079652B"/>
    <w:rsid w:val="007A4A11"/>
    <w:rsid w:val="007B1B10"/>
    <w:rsid w:val="007E0127"/>
    <w:rsid w:val="007E170D"/>
    <w:rsid w:val="007F7EA4"/>
    <w:rsid w:val="00833D9C"/>
    <w:rsid w:val="00892A73"/>
    <w:rsid w:val="00894E21"/>
    <w:rsid w:val="008D4C94"/>
    <w:rsid w:val="008F1D6D"/>
    <w:rsid w:val="009418C7"/>
    <w:rsid w:val="00952928"/>
    <w:rsid w:val="00971F68"/>
    <w:rsid w:val="00976467"/>
    <w:rsid w:val="00994A50"/>
    <w:rsid w:val="009D67D3"/>
    <w:rsid w:val="009F0E54"/>
    <w:rsid w:val="00A010CE"/>
    <w:rsid w:val="00A07468"/>
    <w:rsid w:val="00A20DEB"/>
    <w:rsid w:val="00A2232D"/>
    <w:rsid w:val="00A7774F"/>
    <w:rsid w:val="00AA26DA"/>
    <w:rsid w:val="00AB2D74"/>
    <w:rsid w:val="00AE263F"/>
    <w:rsid w:val="00AE2A14"/>
    <w:rsid w:val="00B030A3"/>
    <w:rsid w:val="00B1173B"/>
    <w:rsid w:val="00B13E40"/>
    <w:rsid w:val="00B81969"/>
    <w:rsid w:val="00B83C61"/>
    <w:rsid w:val="00BA16CD"/>
    <w:rsid w:val="00BD7600"/>
    <w:rsid w:val="00C034DF"/>
    <w:rsid w:val="00C035F6"/>
    <w:rsid w:val="00C2026A"/>
    <w:rsid w:val="00C21111"/>
    <w:rsid w:val="00C23B06"/>
    <w:rsid w:val="00C37263"/>
    <w:rsid w:val="00C44F2F"/>
    <w:rsid w:val="00CA7357"/>
    <w:rsid w:val="00CA7481"/>
    <w:rsid w:val="00CA784B"/>
    <w:rsid w:val="00CD419F"/>
    <w:rsid w:val="00D54819"/>
    <w:rsid w:val="00D54DD9"/>
    <w:rsid w:val="00D7631A"/>
    <w:rsid w:val="00DA26BD"/>
    <w:rsid w:val="00DA61CD"/>
    <w:rsid w:val="00DD1855"/>
    <w:rsid w:val="00DE1D71"/>
    <w:rsid w:val="00E00584"/>
    <w:rsid w:val="00E52734"/>
    <w:rsid w:val="00E758BB"/>
    <w:rsid w:val="00EA35B9"/>
    <w:rsid w:val="00EE7B26"/>
    <w:rsid w:val="00EF16A5"/>
    <w:rsid w:val="00F01520"/>
    <w:rsid w:val="00F1213A"/>
    <w:rsid w:val="00F123EF"/>
    <w:rsid w:val="00F1359D"/>
    <w:rsid w:val="00F147EF"/>
    <w:rsid w:val="00F23430"/>
    <w:rsid w:val="00F315D8"/>
    <w:rsid w:val="00F617F3"/>
    <w:rsid w:val="00F93248"/>
    <w:rsid w:val="00FB22B7"/>
    <w:rsid w:val="00FB535C"/>
    <w:rsid w:val="00FB61C9"/>
    <w:rsid w:val="00FC14AE"/>
    <w:rsid w:val="00FC20D2"/>
    <w:rsid w:val="00FE5053"/>
    <w:rsid w:val="00FE72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6865"/>
    <o:shapelayout v:ext="edit">
      <o:idmap v:ext="edit" data="1"/>
    </o:shapelayout>
  </w:shapeDefaults>
  <w:decimalSymbol w:val=","/>
  <w:listSeparator w:val=";"/>
  <w14:docId w14:val="0634E2DB"/>
  <w15:chartTrackingRefBased/>
  <w15:docId w15:val="{2245705C-B66F-4C71-85C7-2224C239B7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uiPriority w:val="59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2E1E0A"/>
    <w:pPr>
      <w:autoSpaceDE w:val="0"/>
      <w:autoSpaceDN w:val="0"/>
      <w:adjustRightInd w:val="0"/>
      <w:spacing w:after="0" w:line="240" w:lineRule="auto"/>
    </w:pPr>
    <w:rPr>
      <w:rFonts w:ascii="AvantGarde halb fett" w:eastAsia="Times New Roman" w:hAnsi="AvantGarde halb fett" w:cs="Times New Roman"/>
      <w:sz w:val="28"/>
      <w:szCs w:val="18"/>
      <w:lang w:eastAsia="de-DE"/>
    </w:rPr>
  </w:style>
  <w:style w:type="paragraph" w:customStyle="1" w:styleId="Listemark1">
    <w:name w:val="Liste mark 1"/>
    <w:rsid w:val="002E1E0A"/>
    <w:pPr>
      <w:numPr>
        <w:numId w:val="6"/>
      </w:numPr>
      <w:autoSpaceDE w:val="0"/>
      <w:autoSpaceDN w:val="0"/>
      <w:adjustRightInd w:val="0"/>
      <w:spacing w:before="100" w:beforeAutospacing="1" w:after="100" w:afterAutospacing="1" w:line="240" w:lineRule="auto"/>
    </w:pPr>
    <w:rPr>
      <w:rFonts w:ascii="Arial" w:eastAsia="Times New Roman" w:hAnsi="Arial" w:cs="Times New Roman"/>
      <w:color w:val="000000"/>
      <w:lang w:eastAsia="de-DE"/>
    </w:rPr>
  </w:style>
  <w:style w:type="paragraph" w:styleId="NurText">
    <w:name w:val="Plain Text"/>
    <w:basedOn w:val="Standard"/>
    <w:link w:val="NurTextZchn"/>
    <w:uiPriority w:val="99"/>
    <w:semiHidden/>
    <w:unhideWhenUsed/>
    <w:rsid w:val="002E1E0A"/>
    <w:rPr>
      <w:rFonts w:eastAsiaTheme="minorHAnsi" w:cs="Arial"/>
      <w:color w:val="0D0D0D" w:themeColor="text1" w:themeTint="F2"/>
      <w:szCs w:val="20"/>
      <w:lang w:eastAsia="en-US"/>
    </w:rPr>
  </w:style>
  <w:style w:type="character" w:customStyle="1" w:styleId="NurTextZchn">
    <w:name w:val="Nur Text Zchn"/>
    <w:basedOn w:val="Absatz-Standardschriftart"/>
    <w:link w:val="NurText"/>
    <w:uiPriority w:val="99"/>
    <w:semiHidden/>
    <w:rsid w:val="002E1E0A"/>
    <w:rPr>
      <w:rFonts w:ascii="Arial" w:hAnsi="Arial" w:cs="Arial"/>
      <w:color w:val="0D0D0D" w:themeColor="text1" w:themeTint="F2"/>
      <w:sz w:val="20"/>
      <w:szCs w:val="20"/>
    </w:rPr>
  </w:style>
  <w:style w:type="paragraph" w:customStyle="1" w:styleId="Listemark3">
    <w:name w:val="Liste mark 3"/>
    <w:basedOn w:val="Listemark1"/>
    <w:rsid w:val="00495AB1"/>
    <w:pPr>
      <w:numPr>
        <w:numId w:val="9"/>
      </w:numPr>
    </w:p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D6E6B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D6E6B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customStyle="1" w:styleId="n">
    <w:name w:val="n"/>
    <w:basedOn w:val="Absatz-Standardschriftart"/>
    <w:rsid w:val="007A4A11"/>
  </w:style>
  <w:style w:type="paragraph" w:styleId="berarbeitung">
    <w:name w:val="Revision"/>
    <w:hidden/>
    <w:uiPriority w:val="99"/>
    <w:semiHidden/>
    <w:rsid w:val="002879C3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989F61AF33149B5BE11224B1F9B47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439435-1849-4F8F-B5E4-2D647123C687}"/>
      </w:docPartPr>
      <w:docPartBody>
        <w:p w:rsidR="0027753E" w:rsidRDefault="003F5B31" w:rsidP="003F5B31">
          <w:pPr>
            <w:pStyle w:val="9989F61AF33149B5BE11224B1F9B47B6"/>
          </w:pPr>
          <w:r w:rsidRPr="005561CA">
            <w:rPr>
              <w:rStyle w:val="Platzhaltertext"/>
            </w:rPr>
            <w:t>[Betreff]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F5B31"/>
    <w:rsid w:val="00064001"/>
    <w:rsid w:val="00084AF3"/>
    <w:rsid w:val="00147F9F"/>
    <w:rsid w:val="001B582C"/>
    <w:rsid w:val="0027753E"/>
    <w:rsid w:val="003F5B31"/>
    <w:rsid w:val="005E446F"/>
    <w:rsid w:val="007461C0"/>
    <w:rsid w:val="007B17F0"/>
    <w:rsid w:val="00852447"/>
    <w:rsid w:val="008C52E4"/>
    <w:rsid w:val="009019A3"/>
    <w:rsid w:val="00952928"/>
    <w:rsid w:val="00994A50"/>
    <w:rsid w:val="00A37875"/>
    <w:rsid w:val="00A8693A"/>
    <w:rsid w:val="00AA26DA"/>
    <w:rsid w:val="00AB2D74"/>
    <w:rsid w:val="00B13E40"/>
    <w:rsid w:val="00B81969"/>
    <w:rsid w:val="00C37263"/>
    <w:rsid w:val="00CD419F"/>
    <w:rsid w:val="00DD1855"/>
    <w:rsid w:val="00EA35B9"/>
    <w:rsid w:val="00F123EF"/>
    <w:rsid w:val="00F130D9"/>
    <w:rsid w:val="00FB22B7"/>
    <w:rsid w:val="00FC1AA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7B17F0"/>
    <w:rPr>
      <w:color w:val="808080"/>
    </w:rPr>
  </w:style>
  <w:style w:type="paragraph" w:customStyle="1" w:styleId="9989F61AF33149B5BE11224B1F9B47B6">
    <w:name w:val="9989F61AF33149B5BE11224B1F9B47B6"/>
    <w:rsid w:val="003F5B3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2 Vorbereitung Vergabeverfahren</Vgv_Phase>
    <Vgv_Thema xmlns="2271AED7-8776-40B6-950E-1BC2BAC23FA7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A70FD6AE5065D6449D666A278A8C41EF" ma:contentTypeVersion="0" ma:contentTypeDescription="" ma:contentTypeScope="" ma:versionID="42a13c0d134c8da540c242cfa6c95d1b">
  <xsd:schema xmlns:xsd="http://www.w3.org/2001/XMLSchema" xmlns:xs="http://www.w3.org/2001/XMLSchema" xmlns:p="http://schemas.microsoft.com/office/2006/metadata/properties" xmlns:ns2="f18553e4-0ef6-4dd1-9e08-53b2286d7b98" xmlns:ns3="2271AED7-8776-40B6-950E-1BC2BAC23FA7" targetNamespace="http://schemas.microsoft.com/office/2006/metadata/properties" ma:root="true" ma:fieldsID="5d8c990817e893dcae357d385e80d658" ns2:_="" ns3:_="">
    <xsd:import namespace="f18553e4-0ef6-4dd1-9e08-53b2286d7b98"/>
    <xsd:import namespace="2271AED7-8776-40B6-950E-1BC2BAC23FA7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71AED7-8776-40B6-950E-1BC2BAC23FA7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2587AB-E66A-422B-A8D6-FA9499B1DD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D9A2FF-B683-4199-A889-5A3D99A12086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CC411DE5-A7F8-48C1-AE11-39D77545B879}">
  <ds:schemaRefs>
    <ds:schemaRef ds:uri="http://schemas.microsoft.com/office/2006/customDocumentInformationPanel"/>
  </ds:schemaRefs>
</ds:datastoreItem>
</file>

<file path=customXml/itemProps4.xml><?xml version="1.0" encoding="utf-8"?>
<ds:datastoreItem xmlns:ds="http://schemas.openxmlformats.org/officeDocument/2006/customXml" ds:itemID="{ED2CFC28-0E13-4885-9B53-82567CEADA87}">
  <ds:schemaRefs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2271AED7-8776-40B6-950E-1BC2BAC23FA7"/>
    <ds:schemaRef ds:uri="f18553e4-0ef6-4dd1-9e08-53b2286d7b98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5A38991E-E2D1-46C8-A01B-96FDDC5CC4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2271AED7-8776-40B6-950E-1BC2BAC23FA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770</Words>
  <Characters>4853</Characters>
  <Application>Microsoft Office Word</Application>
  <DocSecurity>0</DocSecurity>
  <Lines>40</Lines>
  <Paragraphs>11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Einführung einer Online Booking Engine (OBE)</vt:lpstr>
    </vt:vector>
  </TitlesOfParts>
  <Company>Techniker Krankenkasse</Company>
  <LinksUpToDate>false</LinksUpToDate>
  <CharactersWithSpaces>5612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Einführung einer Online Booking Engine (OBE)</dc:title>
  <dc:subject>25-08644</dc:subject>
  <dc:creator>Techniker Krankenkasse</dc:creator>
  <cp:keywords>Eigenerklärung zur Eignung</cp:keywords>
  <dc:description>-keine Angabe einpflegen-</dc:description>
  <cp:lastModifiedBy>Bruchhäuser, Laura</cp:lastModifiedBy>
  <cp:revision>2</cp:revision>
  <dcterms:created xsi:type="dcterms:W3CDTF">2026-05-08T07:44:00Z</dcterms:created>
  <dcterms:modified xsi:type="dcterms:W3CDTF">2026-05-08T07:44:00Z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0x010100E65520829C044D71A30CF51927CFE11900A70FD6AE5065D6449D666A278A8C41EF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11;#Eigenerklärung zur Eignung|e9d961d9-2f15-489d-8475-c7f0ad103414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7f626764-555c-4a4c-a75c-13e3c6a67a3f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